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8" r:id="rId2"/>
  </p:sldIdLst>
  <p:sldSz cx="6858000" cy="9144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EECE1"/>
    <a:srgbClr val="FF17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5" autoAdjust="0"/>
    <p:restoredTop sz="94660"/>
  </p:normalViewPr>
  <p:slideViewPr>
    <p:cSldViewPr snapToGrid="0">
      <p:cViewPr varScale="1">
        <p:scale>
          <a:sx n="78" d="100"/>
          <a:sy n="78" d="100"/>
        </p:scale>
        <p:origin x="153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e Line Vital" userId="46d8db13-a16f-483a-9748-e744598f065c" providerId="ADAL" clId="{F84EAE04-768E-4810-B1DE-08C625D94BF7}"/>
    <pc:docChg chg="modSld">
      <pc:chgData name="Marie Line Vital" userId="46d8db13-a16f-483a-9748-e744598f065c" providerId="ADAL" clId="{F84EAE04-768E-4810-B1DE-08C625D94BF7}" dt="2024-03-06T06:15:31.182" v="91" actId="20577"/>
      <pc:docMkLst>
        <pc:docMk/>
      </pc:docMkLst>
      <pc:sldChg chg="modSp mod">
        <pc:chgData name="Marie Line Vital" userId="46d8db13-a16f-483a-9748-e744598f065c" providerId="ADAL" clId="{F84EAE04-768E-4810-B1DE-08C625D94BF7}" dt="2024-03-06T06:15:31.182" v="91" actId="20577"/>
        <pc:sldMkLst>
          <pc:docMk/>
          <pc:sldMk cId="2873332904" sldId="258"/>
        </pc:sldMkLst>
        <pc:spChg chg="mod">
          <ac:chgData name="Marie Line Vital" userId="46d8db13-a16f-483a-9748-e744598f065c" providerId="ADAL" clId="{F84EAE04-768E-4810-B1DE-08C625D94BF7}" dt="2024-03-06T06:15:31.182" v="91" actId="20577"/>
          <ac:spMkLst>
            <pc:docMk/>
            <pc:sldMk cId="2873332904" sldId="258"/>
            <ac:spMk id="27" creationId="{9100F9D1-282C-E1D7-B784-0048650483BA}"/>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Modifier le style des sous-titres du masque</a:t>
            </a:r>
            <a:endParaRPr lang="en-US" dirty="0"/>
          </a:p>
        </p:txBody>
      </p:sp>
      <p:sp>
        <p:nvSpPr>
          <p:cNvPr id="4" name="Date Placeholder 3"/>
          <p:cNvSpPr>
            <a:spLocks noGrp="1"/>
          </p:cNvSpPr>
          <p:nvPr>
            <p:ph type="dt" sz="half" idx="10"/>
          </p:nvPr>
        </p:nvSpPr>
        <p:spPr/>
        <p:txBody>
          <a:bodyPr/>
          <a:lstStyle/>
          <a:p>
            <a:fld id="{20AE1C7C-D4BB-43B2-9B05-95A26C721354}" type="datetimeFigureOut">
              <a:rPr lang="fr-FR" smtClean="0"/>
              <a:t>06/03/2024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FA61D74-1166-4836-9634-CDEDF131EDF6}" type="slidenum">
              <a:rPr lang="fr-FR" smtClean="0"/>
              <a:t>‹N°›</a:t>
            </a:fld>
            <a:endParaRPr lang="fr-FR"/>
          </a:p>
        </p:txBody>
      </p:sp>
    </p:spTree>
    <p:extLst>
      <p:ext uri="{BB962C8B-B14F-4D97-AF65-F5344CB8AC3E}">
        <p14:creationId xmlns:p14="http://schemas.microsoft.com/office/powerpoint/2010/main" val="5082656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20AE1C7C-D4BB-43B2-9B05-95A26C721354}" type="datetimeFigureOut">
              <a:rPr lang="fr-FR" smtClean="0"/>
              <a:t>06/03/2024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FA61D74-1166-4836-9634-CDEDF131EDF6}" type="slidenum">
              <a:rPr lang="fr-FR" smtClean="0"/>
              <a:t>‹N°›</a:t>
            </a:fld>
            <a:endParaRPr lang="fr-FR"/>
          </a:p>
        </p:txBody>
      </p:sp>
    </p:spTree>
    <p:extLst>
      <p:ext uri="{BB962C8B-B14F-4D97-AF65-F5344CB8AC3E}">
        <p14:creationId xmlns:p14="http://schemas.microsoft.com/office/powerpoint/2010/main" val="28015309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20AE1C7C-D4BB-43B2-9B05-95A26C721354}" type="datetimeFigureOut">
              <a:rPr lang="fr-FR" smtClean="0"/>
              <a:t>06/03/2024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FA61D74-1166-4836-9634-CDEDF131EDF6}" type="slidenum">
              <a:rPr lang="fr-FR" smtClean="0"/>
              <a:t>‹N°›</a:t>
            </a:fld>
            <a:endParaRPr lang="fr-FR"/>
          </a:p>
        </p:txBody>
      </p:sp>
    </p:spTree>
    <p:extLst>
      <p:ext uri="{BB962C8B-B14F-4D97-AF65-F5344CB8AC3E}">
        <p14:creationId xmlns:p14="http://schemas.microsoft.com/office/powerpoint/2010/main" val="7903595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20AE1C7C-D4BB-43B2-9B05-95A26C721354}" type="datetimeFigureOut">
              <a:rPr lang="fr-FR" smtClean="0"/>
              <a:t>06/03/2024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FA61D74-1166-4836-9634-CDEDF131EDF6}" type="slidenum">
              <a:rPr lang="fr-FR" smtClean="0"/>
              <a:t>‹N°›</a:t>
            </a:fld>
            <a:endParaRPr lang="fr-FR"/>
          </a:p>
        </p:txBody>
      </p:sp>
    </p:spTree>
    <p:extLst>
      <p:ext uri="{BB962C8B-B14F-4D97-AF65-F5344CB8AC3E}">
        <p14:creationId xmlns:p14="http://schemas.microsoft.com/office/powerpoint/2010/main" val="14157222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20AE1C7C-D4BB-43B2-9B05-95A26C721354}" type="datetimeFigureOut">
              <a:rPr lang="fr-FR" smtClean="0"/>
              <a:t>06/03/2024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FA61D74-1166-4836-9634-CDEDF131EDF6}" type="slidenum">
              <a:rPr lang="fr-FR" smtClean="0"/>
              <a:t>‹N°›</a:t>
            </a:fld>
            <a:endParaRPr lang="fr-FR"/>
          </a:p>
        </p:txBody>
      </p:sp>
    </p:spTree>
    <p:extLst>
      <p:ext uri="{BB962C8B-B14F-4D97-AF65-F5344CB8AC3E}">
        <p14:creationId xmlns:p14="http://schemas.microsoft.com/office/powerpoint/2010/main" val="18032849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20AE1C7C-D4BB-43B2-9B05-95A26C721354}" type="datetimeFigureOut">
              <a:rPr lang="fr-FR" smtClean="0"/>
              <a:t>06/03/2024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1FA61D74-1166-4836-9634-CDEDF131EDF6}" type="slidenum">
              <a:rPr lang="fr-FR" smtClean="0"/>
              <a:t>‹N°›</a:t>
            </a:fld>
            <a:endParaRPr lang="fr-FR"/>
          </a:p>
        </p:txBody>
      </p:sp>
    </p:spTree>
    <p:extLst>
      <p:ext uri="{BB962C8B-B14F-4D97-AF65-F5344CB8AC3E}">
        <p14:creationId xmlns:p14="http://schemas.microsoft.com/office/powerpoint/2010/main" val="39509392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Modifier les styles du texte du masque</a:t>
            </a:r>
          </a:p>
        </p:txBody>
      </p:sp>
      <p:sp>
        <p:nvSpPr>
          <p:cNvPr id="4" name="Content Placeholder 3"/>
          <p:cNvSpPr>
            <a:spLocks noGrp="1"/>
          </p:cNvSpPr>
          <p:nvPr>
            <p:ph sz="half" idx="2"/>
          </p:nvPr>
        </p:nvSpPr>
        <p:spPr>
          <a:xfrm>
            <a:off x="472381" y="3340100"/>
            <a:ext cx="2901255" cy="4912784"/>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Modifier les styles du texte du masque</a:t>
            </a:r>
          </a:p>
        </p:txBody>
      </p:sp>
      <p:sp>
        <p:nvSpPr>
          <p:cNvPr id="6" name="Content Placeholder 5"/>
          <p:cNvSpPr>
            <a:spLocks noGrp="1"/>
          </p:cNvSpPr>
          <p:nvPr>
            <p:ph sz="quarter" idx="4"/>
          </p:nvPr>
        </p:nvSpPr>
        <p:spPr>
          <a:xfrm>
            <a:off x="3471863" y="3340100"/>
            <a:ext cx="2915543" cy="4912784"/>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20AE1C7C-D4BB-43B2-9B05-95A26C721354}" type="datetimeFigureOut">
              <a:rPr lang="fr-FR" smtClean="0"/>
              <a:t>06/03/2024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1FA61D74-1166-4836-9634-CDEDF131EDF6}" type="slidenum">
              <a:rPr lang="fr-FR" smtClean="0"/>
              <a:t>‹N°›</a:t>
            </a:fld>
            <a:endParaRPr lang="fr-FR"/>
          </a:p>
        </p:txBody>
      </p:sp>
    </p:spTree>
    <p:extLst>
      <p:ext uri="{BB962C8B-B14F-4D97-AF65-F5344CB8AC3E}">
        <p14:creationId xmlns:p14="http://schemas.microsoft.com/office/powerpoint/2010/main" val="27361067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20AE1C7C-D4BB-43B2-9B05-95A26C721354}" type="datetimeFigureOut">
              <a:rPr lang="fr-FR" smtClean="0"/>
              <a:t>06/03/2024</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1FA61D74-1166-4836-9634-CDEDF131EDF6}" type="slidenum">
              <a:rPr lang="fr-FR" smtClean="0"/>
              <a:t>‹N°›</a:t>
            </a:fld>
            <a:endParaRPr lang="fr-FR"/>
          </a:p>
        </p:txBody>
      </p:sp>
    </p:spTree>
    <p:extLst>
      <p:ext uri="{BB962C8B-B14F-4D97-AF65-F5344CB8AC3E}">
        <p14:creationId xmlns:p14="http://schemas.microsoft.com/office/powerpoint/2010/main" val="21144335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AE1C7C-D4BB-43B2-9B05-95A26C721354}" type="datetimeFigureOut">
              <a:rPr lang="fr-FR" smtClean="0"/>
              <a:t>06/03/2024</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1FA61D74-1166-4836-9634-CDEDF131EDF6}" type="slidenum">
              <a:rPr lang="fr-FR" smtClean="0"/>
              <a:t>‹N°›</a:t>
            </a:fld>
            <a:endParaRPr lang="fr-FR"/>
          </a:p>
        </p:txBody>
      </p:sp>
    </p:spTree>
    <p:extLst>
      <p:ext uri="{BB962C8B-B14F-4D97-AF65-F5344CB8AC3E}">
        <p14:creationId xmlns:p14="http://schemas.microsoft.com/office/powerpoint/2010/main" val="33854201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Modifier les styles du texte du masque</a:t>
            </a:r>
          </a:p>
        </p:txBody>
      </p:sp>
      <p:sp>
        <p:nvSpPr>
          <p:cNvPr id="5" name="Date Placeholder 4"/>
          <p:cNvSpPr>
            <a:spLocks noGrp="1"/>
          </p:cNvSpPr>
          <p:nvPr>
            <p:ph type="dt" sz="half" idx="10"/>
          </p:nvPr>
        </p:nvSpPr>
        <p:spPr/>
        <p:txBody>
          <a:bodyPr/>
          <a:lstStyle/>
          <a:p>
            <a:fld id="{20AE1C7C-D4BB-43B2-9B05-95A26C721354}" type="datetimeFigureOut">
              <a:rPr lang="fr-FR" smtClean="0"/>
              <a:t>06/03/2024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1FA61D74-1166-4836-9634-CDEDF131EDF6}" type="slidenum">
              <a:rPr lang="fr-FR" smtClean="0"/>
              <a:t>‹N°›</a:t>
            </a:fld>
            <a:endParaRPr lang="fr-FR"/>
          </a:p>
        </p:txBody>
      </p:sp>
    </p:spTree>
    <p:extLst>
      <p:ext uri="{BB962C8B-B14F-4D97-AF65-F5344CB8AC3E}">
        <p14:creationId xmlns:p14="http://schemas.microsoft.com/office/powerpoint/2010/main" val="32336027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Modifier les styles du texte du masque</a:t>
            </a:r>
          </a:p>
        </p:txBody>
      </p:sp>
      <p:sp>
        <p:nvSpPr>
          <p:cNvPr id="5" name="Date Placeholder 4"/>
          <p:cNvSpPr>
            <a:spLocks noGrp="1"/>
          </p:cNvSpPr>
          <p:nvPr>
            <p:ph type="dt" sz="half" idx="10"/>
          </p:nvPr>
        </p:nvSpPr>
        <p:spPr/>
        <p:txBody>
          <a:bodyPr/>
          <a:lstStyle/>
          <a:p>
            <a:fld id="{20AE1C7C-D4BB-43B2-9B05-95A26C721354}" type="datetimeFigureOut">
              <a:rPr lang="fr-FR" smtClean="0"/>
              <a:t>06/03/2024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1FA61D74-1166-4836-9634-CDEDF131EDF6}" type="slidenum">
              <a:rPr lang="fr-FR" smtClean="0"/>
              <a:t>‹N°›</a:t>
            </a:fld>
            <a:endParaRPr lang="fr-FR"/>
          </a:p>
        </p:txBody>
      </p:sp>
    </p:spTree>
    <p:extLst>
      <p:ext uri="{BB962C8B-B14F-4D97-AF65-F5344CB8AC3E}">
        <p14:creationId xmlns:p14="http://schemas.microsoft.com/office/powerpoint/2010/main" val="38993194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20AE1C7C-D4BB-43B2-9B05-95A26C721354}" type="datetimeFigureOut">
              <a:rPr lang="fr-FR" smtClean="0"/>
              <a:t>06/03/2024</a:t>
            </a:fld>
            <a:endParaRPr lang="fr-FR"/>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1FA61D74-1166-4836-9634-CDEDF131EDF6}" type="slidenum">
              <a:rPr lang="fr-FR" smtClean="0"/>
              <a:t>‹N°›</a:t>
            </a:fld>
            <a:endParaRPr lang="fr-FR"/>
          </a:p>
        </p:txBody>
      </p:sp>
    </p:spTree>
    <p:extLst>
      <p:ext uri="{BB962C8B-B14F-4D97-AF65-F5344CB8AC3E}">
        <p14:creationId xmlns:p14="http://schemas.microsoft.com/office/powerpoint/2010/main" val="348324105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tags" Target="../tags/tag8.xml"/><Relationship Id="rId3" Type="http://schemas.openxmlformats.org/officeDocument/2006/relationships/tags" Target="../tags/tag3.xml"/><Relationship Id="rId7" Type="http://schemas.openxmlformats.org/officeDocument/2006/relationships/tags" Target="../tags/tag7.xml"/><Relationship Id="rId12" Type="http://schemas.openxmlformats.org/officeDocument/2006/relationships/image" Target="../media/image3.PNG"/><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tags" Target="../tags/tag6.xml"/><Relationship Id="rId11" Type="http://schemas.openxmlformats.org/officeDocument/2006/relationships/image" Target="../media/image2.jpeg"/><Relationship Id="rId5" Type="http://schemas.openxmlformats.org/officeDocument/2006/relationships/tags" Target="../tags/tag5.xml"/><Relationship Id="rId10" Type="http://schemas.openxmlformats.org/officeDocument/2006/relationships/image" Target="../media/image1.png"/><Relationship Id="rId4" Type="http://schemas.openxmlformats.org/officeDocument/2006/relationships/tags" Target="../tags/tag4.xml"/><Relationship Id="rId9"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 de texte 2"/>
          <p:cNvSpPr txBox="1">
            <a:spLocks noChangeArrowheads="1"/>
          </p:cNvSpPr>
          <p:nvPr>
            <p:custDataLst>
              <p:tags r:id="rId1"/>
            </p:custDataLst>
          </p:nvPr>
        </p:nvSpPr>
        <p:spPr bwMode="auto">
          <a:xfrm>
            <a:off x="921728" y="4103209"/>
            <a:ext cx="2203177" cy="911274"/>
          </a:xfrm>
          <a:prstGeom prst="rect">
            <a:avLst/>
          </a:prstGeom>
          <a:solidFill>
            <a:srgbClr val="FFFFFF"/>
          </a:solidFill>
          <a:ln>
            <a:noFill/>
          </a:ln>
        </p:spPr>
        <p:txBody>
          <a:bodyPr rot="0" vert="horz" wrap="square" lIns="166154" tIns="42203" rIns="84406" bIns="42203" anchor="t" anchorCtr="0" upright="1">
            <a:noAutofit/>
          </a:bodyPr>
          <a:lstStyle/>
          <a:p>
            <a:r>
              <a:rPr lang="fr-FR" sz="1108">
                <a:latin typeface="Adobe Garamond Pro"/>
                <a:ea typeface="MS Mincho" panose="02020609040205080304" pitchFamily="49" charset="-128"/>
                <a:cs typeface="Times New Roman" panose="02020603050405020304" pitchFamily="18" charset="0"/>
              </a:rPr>
              <a:t> </a:t>
            </a:r>
            <a:endParaRPr lang="fr-FR" sz="1108">
              <a:latin typeface="Cambria" panose="02040503050406030204" pitchFamily="18" charset="0"/>
              <a:ea typeface="MS Mincho" panose="02020609040205080304" pitchFamily="49" charset="-128"/>
              <a:cs typeface="Times New Roman" panose="02020603050405020304" pitchFamily="18" charset="0"/>
            </a:endParaRPr>
          </a:p>
        </p:txBody>
      </p:sp>
      <p:sp>
        <p:nvSpPr>
          <p:cNvPr id="12" name="Rectangle 17"/>
          <p:cNvSpPr>
            <a:spLocks noChangeArrowheads="1"/>
          </p:cNvSpPr>
          <p:nvPr>
            <p:custDataLst>
              <p:tags r:id="rId2"/>
            </p:custDataLst>
          </p:nvPr>
        </p:nvSpPr>
        <p:spPr bwMode="auto">
          <a:xfrm>
            <a:off x="263770" y="40513"/>
            <a:ext cx="170525" cy="3410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84406" tIns="42203" rIns="84406" bIns="42203" numCol="1" anchor="ctr" anchorCtr="0" compatLnSpc="1">
            <a:prstTxWarp prst="textNoShape">
              <a:avLst/>
            </a:prstTxWarp>
            <a:spAutoFit/>
          </a:bodyPr>
          <a:lstStyle/>
          <a:p>
            <a:endParaRPr lang="fr-FR" sz="1662"/>
          </a:p>
        </p:txBody>
      </p:sp>
      <p:sp>
        <p:nvSpPr>
          <p:cNvPr id="14" name="Rectangle 19"/>
          <p:cNvSpPr>
            <a:spLocks noChangeArrowheads="1"/>
          </p:cNvSpPr>
          <p:nvPr>
            <p:custDataLst>
              <p:tags r:id="rId3"/>
            </p:custDataLst>
          </p:nvPr>
        </p:nvSpPr>
        <p:spPr bwMode="auto">
          <a:xfrm>
            <a:off x="263769" y="208920"/>
            <a:ext cx="330761" cy="42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84406" tIns="42203" rIns="84406" bIns="42203" numCol="1" anchor="ctr" anchorCtr="0" compatLnSpc="1">
            <a:prstTxWarp prst="textNoShape">
              <a:avLst/>
            </a:prstTxWarp>
            <a:spAutoFit/>
          </a:bodyPr>
          <a:lstStyle/>
          <a:p>
            <a:pPr defTabSz="844083" eaLnBrk="0" fontAlgn="base" hangingPunct="0">
              <a:spcBef>
                <a:spcPct val="0"/>
              </a:spcBef>
              <a:spcAft>
                <a:spcPct val="0"/>
              </a:spcAft>
            </a:pPr>
            <a:endParaRPr lang="fr-FR" altLang="ja-JP" sz="1108">
              <a:latin typeface="Cambria" panose="02040503050406030204" pitchFamily="18" charset="0"/>
              <a:ea typeface="MS Mincho" panose="02020609040205080304" pitchFamily="49" charset="-128"/>
              <a:cs typeface="Times New Roman" panose="02020603050405020304" pitchFamily="18" charset="0"/>
            </a:endParaRPr>
          </a:p>
          <a:p>
            <a:pPr defTabSz="844083" eaLnBrk="0" fontAlgn="base" hangingPunct="0">
              <a:spcBef>
                <a:spcPct val="0"/>
              </a:spcBef>
              <a:spcAft>
                <a:spcPct val="0"/>
              </a:spcAft>
            </a:pPr>
            <a:r>
              <a:rPr lang="fr-FR" altLang="ja-JP" sz="1108">
                <a:latin typeface="Cambria" panose="02040503050406030204" pitchFamily="18" charset="0"/>
                <a:ea typeface="MS Mincho" panose="02020609040205080304" pitchFamily="49" charset="-128"/>
                <a:cs typeface="Times New Roman" panose="02020603050405020304" pitchFamily="18" charset="0"/>
              </a:rPr>
              <a:t>     </a:t>
            </a:r>
            <a:endParaRPr lang="fr-FR" altLang="ja-JP" sz="1662">
              <a:latin typeface="Arial" panose="020B0604020202020204" pitchFamily="34" charset="0"/>
            </a:endParaRPr>
          </a:p>
        </p:txBody>
      </p:sp>
      <p:pic>
        <p:nvPicPr>
          <p:cNvPr id="16" name="Image 15"/>
          <p:cNvPicPr>
            <a:picLocks noChangeAspect="1"/>
          </p:cNvPicPr>
          <p:nvPr>
            <p:custDataLst>
              <p:tags r:id="rId4"/>
            </p:custDataLst>
          </p:nvPr>
        </p:nvPicPr>
        <p:blipFill>
          <a:blip r:embed="rId10"/>
          <a:stretch>
            <a:fillRect/>
          </a:stretch>
        </p:blipFill>
        <p:spPr>
          <a:xfrm>
            <a:off x="426329" y="1454503"/>
            <a:ext cx="2595651" cy="1865890"/>
          </a:xfrm>
          <a:prstGeom prst="rect">
            <a:avLst/>
          </a:prstGeom>
        </p:spPr>
      </p:pic>
      <p:sp>
        <p:nvSpPr>
          <p:cNvPr id="5" name="Rectangle 4">
            <a:extLst>
              <a:ext uri="{FF2B5EF4-FFF2-40B4-BE49-F238E27FC236}">
                <a16:creationId xmlns:a16="http://schemas.microsoft.com/office/drawing/2014/main" id="{060B75B2-91F0-4EBB-AEF6-E61B9C8A979E}"/>
              </a:ext>
            </a:extLst>
          </p:cNvPr>
          <p:cNvSpPr/>
          <p:nvPr>
            <p:custDataLst>
              <p:tags r:id="rId5"/>
            </p:custDataLst>
          </p:nvPr>
        </p:nvSpPr>
        <p:spPr>
          <a:xfrm>
            <a:off x="135816" y="1192599"/>
            <a:ext cx="3074523" cy="307777"/>
          </a:xfrm>
          <a:prstGeom prst="rect">
            <a:avLst/>
          </a:prstGeom>
        </p:spPr>
        <p:txBody>
          <a:bodyPr wrap="square">
            <a:spAutoFit/>
          </a:bodyPr>
          <a:lstStyle/>
          <a:p>
            <a:pPr algn="just">
              <a:spcAft>
                <a:spcPts val="0"/>
              </a:spcAft>
            </a:pPr>
            <a:endParaRPr lang="fr-FR" sz="1400" dirty="0">
              <a:latin typeface="Adobe Garamond Pro" charset="0"/>
              <a:ea typeface="MS Mincho" panose="02020609040205080304" pitchFamily="49" charset="-128"/>
              <a:cs typeface="Times New Roman" panose="02020603050405020304" pitchFamily="18" charset="0"/>
            </a:endParaRPr>
          </a:p>
        </p:txBody>
      </p:sp>
      <p:sp>
        <p:nvSpPr>
          <p:cNvPr id="2" name="Rectangle 1">
            <a:extLst>
              <a:ext uri="{FF2B5EF4-FFF2-40B4-BE49-F238E27FC236}">
                <a16:creationId xmlns:a16="http://schemas.microsoft.com/office/drawing/2014/main" id="{2F6B04FD-46D6-4991-AA5C-C10006809F68}"/>
              </a:ext>
            </a:extLst>
          </p:cNvPr>
          <p:cNvSpPr/>
          <p:nvPr/>
        </p:nvSpPr>
        <p:spPr>
          <a:xfrm>
            <a:off x="103815" y="3750063"/>
            <a:ext cx="3217514" cy="5355312"/>
          </a:xfrm>
          <a:prstGeom prst="rect">
            <a:avLst/>
          </a:prstGeom>
        </p:spPr>
        <p:txBody>
          <a:bodyPr wrap="square" lIns="91440" tIns="45720" rIns="91440" bIns="45720" anchor="t">
            <a:spAutoFit/>
          </a:bodyPr>
          <a:lstStyle/>
          <a:p>
            <a:pPr algn="just"/>
            <a:r>
              <a:rPr lang="fr-FR" sz="1100" dirty="0">
                <a:latin typeface="Monsarrot"/>
                <a:ea typeface="MS Mincho"/>
                <a:cs typeface="Times New Roman"/>
              </a:rPr>
              <a:t>Vous avez toujours voulu vivre ou revivre un bon repas créole cuisiné au feu de bois ? Le retour aux sources est pour vous un élément essentiel pour découvrir la culture d’un pays ?  </a:t>
            </a:r>
            <a:endParaRPr lang="fr-FR" sz="1100" dirty="0">
              <a:latin typeface="Monsarrot"/>
              <a:ea typeface="MS Mincho" panose="02020609040205080304" pitchFamily="49" charset="-128"/>
              <a:cs typeface="Times New Roman" panose="02020603050405020304" pitchFamily="18" charset="0"/>
            </a:endParaRPr>
          </a:p>
          <a:p>
            <a:pPr algn="just"/>
            <a:endParaRPr lang="fr-FR" sz="1100" dirty="0">
              <a:latin typeface="Monsarrot"/>
              <a:ea typeface="MS Mincho"/>
              <a:cs typeface="Times New Roman"/>
            </a:endParaRPr>
          </a:p>
          <a:p>
            <a:pPr algn="just"/>
            <a:r>
              <a:rPr lang="fr-FR" sz="1100" dirty="0">
                <a:latin typeface="Monsarrot"/>
                <a:ea typeface="MS Mincho"/>
                <a:cs typeface="Times New Roman"/>
              </a:rPr>
              <a:t>Dans ce cas, il vous faut absolument vous rendre à l’AVPPHSM (pas facile à dire, mais vous vous y ferez) ! Cette association est une formidable initiative à vocation pédagogique qui propose une visite de plantation et des dégustations de produits du terroir.</a:t>
            </a:r>
          </a:p>
          <a:p>
            <a:pPr algn="just"/>
            <a:endParaRPr lang="fr-FR" sz="1100" dirty="0">
              <a:latin typeface="Monsarrot"/>
              <a:ea typeface="MS Mincho"/>
              <a:cs typeface="Times New Roman"/>
            </a:endParaRPr>
          </a:p>
          <a:p>
            <a:pPr algn="just"/>
            <a:r>
              <a:rPr lang="fr-FR" sz="1100" dirty="0">
                <a:latin typeface="Monsarrot"/>
                <a:ea typeface="MS Mincho"/>
                <a:cs typeface="Times New Roman"/>
              </a:rPr>
              <a:t>L’objectif ? Retrouver les saveurs perdues, redécouvrir les fruits et légumes d’antan et vous redonnez le goût et les arômes des produits « qui font de notre île un paradis gustatif ». </a:t>
            </a:r>
            <a:endParaRPr lang="fr-FR" sz="1100" dirty="0">
              <a:latin typeface="Monsarrot"/>
              <a:ea typeface="MS Mincho" panose="02020609040205080304" pitchFamily="49" charset="-128"/>
              <a:cs typeface="Times New Roman" panose="02020603050405020304" pitchFamily="18" charset="0"/>
            </a:endParaRPr>
          </a:p>
          <a:p>
            <a:pPr algn="just"/>
            <a:endParaRPr lang="fr-FR" sz="1100" dirty="0">
              <a:latin typeface="Monsarrot"/>
              <a:ea typeface="MS Mincho"/>
              <a:cs typeface="Times New Roman"/>
            </a:endParaRPr>
          </a:p>
          <a:p>
            <a:pPr algn="just"/>
            <a:r>
              <a:rPr lang="fr-FR" sz="1100" dirty="0">
                <a:latin typeface="Monsarrot"/>
                <a:ea typeface="MS Mincho"/>
                <a:cs typeface="Times New Roman"/>
              </a:rPr>
              <a:t>L’un des moments forts ? Sans conteste, le repas créole traditionnel ! Une succession de mets créoles qui sont dégustés dans des feuilles de bananes, et avec les doigts (s’il vous plaît !) afin de décupler les sensations gustatives. De l’entrée, au bon cari réunionnais pour finir avec les délicieux gâteaux faits maisons et le succulent café grillé, rien n’est laissé au hasard pour vous transporter dans l’univers créole du « temps </a:t>
            </a:r>
            <a:r>
              <a:rPr lang="fr-FR" sz="1100" dirty="0" err="1">
                <a:latin typeface="Monsarrot"/>
                <a:ea typeface="MS Mincho"/>
                <a:cs typeface="Times New Roman"/>
              </a:rPr>
              <a:t>lontan</a:t>
            </a:r>
            <a:r>
              <a:rPr lang="fr-FR" sz="1100" dirty="0">
                <a:latin typeface="Monsarrot"/>
                <a:ea typeface="MS Mincho"/>
                <a:cs typeface="Times New Roman"/>
              </a:rPr>
              <a:t> ».</a:t>
            </a:r>
            <a:endParaRPr lang="fr-FR" sz="1100" dirty="0">
              <a:latin typeface="Monsarrot"/>
            </a:endParaRPr>
          </a:p>
          <a:p>
            <a:pPr algn="just"/>
            <a:endParaRPr lang="fr-FR" sz="1100" dirty="0">
              <a:latin typeface="Monsarrot"/>
              <a:ea typeface="MS Mincho"/>
              <a:cs typeface="Times New Roman"/>
            </a:endParaRPr>
          </a:p>
          <a:p>
            <a:pPr algn="just"/>
            <a:r>
              <a:rPr lang="fr-FR" sz="1100" dirty="0">
                <a:latin typeface="Monsarrot"/>
                <a:ea typeface="MS Mincho"/>
                <a:cs typeface="Times New Roman"/>
              </a:rPr>
              <a:t>Il ne reste plus qu’à vous laisser porter par le plaisir contagieux que prend Monsieur Morel, votre hôte, à vous faire partager son savoir-faire, sa passion et son quotidien.</a:t>
            </a:r>
            <a:endParaRPr lang="fr-FR" sz="1100" dirty="0">
              <a:latin typeface="Monsarrot"/>
            </a:endParaRPr>
          </a:p>
          <a:p>
            <a:pPr algn="just"/>
            <a:endParaRPr lang="fr-FR" sz="1200" dirty="0">
              <a:latin typeface="Arial"/>
              <a:ea typeface="MS Mincho" panose="02020609040205080304" pitchFamily="49" charset="-128"/>
              <a:cs typeface="Times New Roman" panose="02020603050405020304" pitchFamily="18" charset="0"/>
            </a:endParaRPr>
          </a:p>
        </p:txBody>
      </p:sp>
      <p:sp>
        <p:nvSpPr>
          <p:cNvPr id="10" name="Rectangle 9">
            <a:extLst>
              <a:ext uri="{FF2B5EF4-FFF2-40B4-BE49-F238E27FC236}">
                <a16:creationId xmlns:a16="http://schemas.microsoft.com/office/drawing/2014/main" id="{5A816BC8-6A17-4498-8062-4D9B047EB09F}"/>
              </a:ext>
            </a:extLst>
          </p:cNvPr>
          <p:cNvSpPr/>
          <p:nvPr/>
        </p:nvSpPr>
        <p:spPr>
          <a:xfrm flipV="1">
            <a:off x="4296373" y="5180663"/>
            <a:ext cx="1070966" cy="369332"/>
          </a:xfrm>
          <a:prstGeom prst="rect">
            <a:avLst/>
          </a:prstGeom>
        </p:spPr>
        <p:txBody>
          <a:bodyPr wrap="square">
            <a:spAutoFit/>
          </a:bodyPr>
          <a:lstStyle/>
          <a:p>
            <a:r>
              <a:rPr lang="fr-FR" dirty="0">
                <a:solidFill>
                  <a:srgbClr val="FFFFFF"/>
                </a:solidFill>
                <a:latin typeface="Helvetica" panose="020B0604020202020204" pitchFamily="34" charset="0"/>
                <a:ea typeface="MS Mincho" panose="02020609040205080304" pitchFamily="49" charset="-128"/>
                <a:cs typeface="Times New Roman" panose="02020603050405020304" pitchFamily="18" charset="0"/>
              </a:rPr>
              <a:t>et</a:t>
            </a:r>
            <a:endParaRPr lang="fr-FR" dirty="0"/>
          </a:p>
        </p:txBody>
      </p:sp>
      <p:pic>
        <p:nvPicPr>
          <p:cNvPr id="1027" name="Picture 3" descr="Photo AVPPHSM">
            <a:extLst>
              <a:ext uri="{FF2B5EF4-FFF2-40B4-BE49-F238E27FC236}">
                <a16:creationId xmlns:a16="http://schemas.microsoft.com/office/drawing/2014/main" id="{52114721-39B0-4509-86CA-B6857790E754}"/>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694985" y="1155539"/>
            <a:ext cx="3468029" cy="2548052"/>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a:extLst>
              <a:ext uri="{FF2B5EF4-FFF2-40B4-BE49-F238E27FC236}">
                <a16:creationId xmlns:a16="http://schemas.microsoft.com/office/drawing/2014/main" id="{46019075-B863-A013-92BB-39B1AAA8203A}"/>
              </a:ext>
            </a:extLst>
          </p:cNvPr>
          <p:cNvSpPr/>
          <p:nvPr>
            <p:custDataLst>
              <p:tags r:id="rId6"/>
            </p:custDataLst>
          </p:nvPr>
        </p:nvSpPr>
        <p:spPr>
          <a:xfrm>
            <a:off x="483986" y="320511"/>
            <a:ext cx="4565590" cy="400110"/>
          </a:xfrm>
          <a:prstGeom prst="rect">
            <a:avLst/>
          </a:prstGeom>
        </p:spPr>
        <p:txBody>
          <a:bodyPr wrap="square" lIns="91440" tIns="45720" rIns="91440" bIns="45720" anchor="t">
            <a:spAutoFit/>
          </a:bodyPr>
          <a:lstStyle/>
          <a:p>
            <a:pPr algn="ctr"/>
            <a:r>
              <a:rPr lang="fr-FR" sz="2000" b="1" dirty="0">
                <a:solidFill>
                  <a:srgbClr val="00B050"/>
                </a:solidFill>
                <a:latin typeface="Montserrat ExtraBold" panose="00000900000000000000" pitchFamily="2" charset="0"/>
                <a:ea typeface="MS Mincho"/>
                <a:cs typeface="Times New Roman"/>
              </a:rPr>
              <a:t>Du champ à l’assiette</a:t>
            </a:r>
            <a:endParaRPr lang="fr-FR" sz="2000" b="1" dirty="0">
              <a:latin typeface="Cambria"/>
              <a:ea typeface="MS Mincho"/>
              <a:cs typeface="Times New Roman"/>
            </a:endParaRPr>
          </a:p>
        </p:txBody>
      </p:sp>
      <p:pic>
        <p:nvPicPr>
          <p:cNvPr id="8" name="Image 7" descr="Une image contenant Police, Graphique, logo, texte&#10;&#10;Description générée automatiquement">
            <a:extLst>
              <a:ext uri="{FF2B5EF4-FFF2-40B4-BE49-F238E27FC236}">
                <a16:creationId xmlns:a16="http://schemas.microsoft.com/office/drawing/2014/main" id="{42E09953-2FA0-DAB7-6613-615FC0EE599A}"/>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5171840" y="125914"/>
            <a:ext cx="1686160" cy="819264"/>
          </a:xfrm>
          <a:prstGeom prst="rect">
            <a:avLst/>
          </a:prstGeom>
        </p:spPr>
      </p:pic>
      <p:cxnSp>
        <p:nvCxnSpPr>
          <p:cNvPr id="24" name="Connecteur droit 23">
            <a:extLst>
              <a:ext uri="{FF2B5EF4-FFF2-40B4-BE49-F238E27FC236}">
                <a16:creationId xmlns:a16="http://schemas.microsoft.com/office/drawing/2014/main" id="{BF00061E-E87B-FF64-9378-6CFD15C89EFA}"/>
              </a:ext>
            </a:extLst>
          </p:cNvPr>
          <p:cNvCxnSpPr>
            <a:cxnSpLocks/>
          </p:cNvCxnSpPr>
          <p:nvPr/>
        </p:nvCxnSpPr>
        <p:spPr>
          <a:xfrm>
            <a:off x="130998" y="1032171"/>
            <a:ext cx="658783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5" name="object 2">
            <a:extLst>
              <a:ext uri="{FF2B5EF4-FFF2-40B4-BE49-F238E27FC236}">
                <a16:creationId xmlns:a16="http://schemas.microsoft.com/office/drawing/2014/main" id="{744053E2-1199-2F01-72A2-1D7A956DADFD}"/>
              </a:ext>
            </a:extLst>
          </p:cNvPr>
          <p:cNvSpPr txBox="1"/>
          <p:nvPr>
            <p:custDataLst>
              <p:tags r:id="rId7"/>
            </p:custDataLst>
          </p:nvPr>
        </p:nvSpPr>
        <p:spPr>
          <a:xfrm>
            <a:off x="3429000" y="4058745"/>
            <a:ext cx="3338505" cy="514308"/>
          </a:xfrm>
          <a:prstGeom prst="rect">
            <a:avLst/>
          </a:prstGeom>
          <a:solidFill>
            <a:srgbClr val="45B181"/>
          </a:solidFill>
        </p:spPr>
        <p:txBody>
          <a:bodyPr vert="horz" wrap="square" lIns="0" tIns="4445" rIns="0" bIns="0" rtlCol="0">
            <a:spAutoFit/>
          </a:bodyPr>
          <a:lstStyle/>
          <a:p>
            <a:pPr>
              <a:lnSpc>
                <a:spcPct val="100000"/>
              </a:lnSpc>
              <a:spcBef>
                <a:spcPts val="35"/>
              </a:spcBef>
            </a:pPr>
            <a:endParaRPr sz="1300" dirty="0">
              <a:latin typeface="Times New Roman"/>
              <a:cs typeface="Times New Roman"/>
            </a:endParaRPr>
          </a:p>
          <a:p>
            <a:pPr marL="1179195" marR="777875" indent="-83820" algn="ctr">
              <a:lnSpc>
                <a:spcPct val="116199"/>
              </a:lnSpc>
            </a:pPr>
            <a:r>
              <a:rPr sz="900" b="1" dirty="0">
                <a:solidFill>
                  <a:srgbClr val="FFFFFF"/>
                </a:solidFill>
                <a:latin typeface="Montserrat"/>
                <a:cs typeface="Montserrat"/>
              </a:rPr>
              <a:t>MODALIT</a:t>
            </a:r>
            <a:r>
              <a:rPr lang="fr-FR" sz="900" b="1" dirty="0">
                <a:solidFill>
                  <a:srgbClr val="FFFFFF"/>
                </a:solidFill>
                <a:latin typeface="Montserrat"/>
                <a:cs typeface="Montserrat"/>
              </a:rPr>
              <a:t>ÉS</a:t>
            </a:r>
            <a:r>
              <a:rPr lang="fr-FR" sz="900" b="1" spc="-45" dirty="0">
                <a:solidFill>
                  <a:srgbClr val="FFFFFF"/>
                </a:solidFill>
                <a:latin typeface="Montserrat"/>
                <a:cs typeface="Montserrat"/>
              </a:rPr>
              <a:t> </a:t>
            </a:r>
            <a:r>
              <a:rPr sz="900" b="1" spc="-25" dirty="0">
                <a:solidFill>
                  <a:srgbClr val="FFFFFF"/>
                </a:solidFill>
                <a:latin typeface="Montserrat"/>
                <a:cs typeface="Montserrat"/>
              </a:rPr>
              <a:t>DE </a:t>
            </a:r>
            <a:r>
              <a:rPr sz="900" b="1" spc="-10" dirty="0">
                <a:solidFill>
                  <a:srgbClr val="FFFFFF"/>
                </a:solidFill>
                <a:latin typeface="Montserrat"/>
                <a:cs typeface="Montserrat"/>
              </a:rPr>
              <a:t>RÉSERVATION</a:t>
            </a:r>
            <a:endParaRPr sz="900" dirty="0">
              <a:latin typeface="Montserrat"/>
              <a:cs typeface="Montserrat"/>
            </a:endParaRPr>
          </a:p>
        </p:txBody>
      </p:sp>
      <p:sp>
        <p:nvSpPr>
          <p:cNvPr id="27" name="ZoneTexte 26">
            <a:extLst>
              <a:ext uri="{FF2B5EF4-FFF2-40B4-BE49-F238E27FC236}">
                <a16:creationId xmlns:a16="http://schemas.microsoft.com/office/drawing/2014/main" id="{9100F9D1-282C-E1D7-B784-0048650483BA}"/>
              </a:ext>
            </a:extLst>
          </p:cNvPr>
          <p:cNvSpPr txBox="1"/>
          <p:nvPr/>
        </p:nvSpPr>
        <p:spPr>
          <a:xfrm>
            <a:off x="3380323" y="4729260"/>
            <a:ext cx="3338505" cy="3477875"/>
          </a:xfrm>
          <a:prstGeom prst="rect">
            <a:avLst/>
          </a:prstGeom>
          <a:noFill/>
        </p:spPr>
        <p:txBody>
          <a:bodyPr wrap="square" rtlCol="0">
            <a:spAutoFit/>
          </a:bodyPr>
          <a:lstStyle/>
          <a:p>
            <a:pPr marL="17145">
              <a:lnSpc>
                <a:spcPct val="100000"/>
              </a:lnSpc>
              <a:spcBef>
                <a:spcPts val="285"/>
              </a:spcBef>
            </a:pPr>
            <a:r>
              <a:rPr lang="fr-FR" sz="1100" b="1" dirty="0">
                <a:solidFill>
                  <a:srgbClr val="45B181"/>
                </a:solidFill>
                <a:latin typeface="Monsarrot"/>
                <a:cs typeface="Montserrat SemiBold"/>
              </a:rPr>
              <a:t>Lieu/Horaire</a:t>
            </a:r>
            <a:r>
              <a:rPr lang="fr-FR" sz="1100" b="1" spc="-20" dirty="0">
                <a:solidFill>
                  <a:srgbClr val="45B181"/>
                </a:solidFill>
                <a:latin typeface="Monsarrot"/>
                <a:cs typeface="Montserrat SemiBold"/>
              </a:rPr>
              <a:t> </a:t>
            </a:r>
            <a:r>
              <a:rPr lang="fr-FR" sz="1100" b="1" dirty="0">
                <a:solidFill>
                  <a:srgbClr val="45B181"/>
                </a:solidFill>
                <a:latin typeface="Monsarrot"/>
                <a:cs typeface="Montserrat SemiBold"/>
              </a:rPr>
              <a:t>de</a:t>
            </a:r>
            <a:r>
              <a:rPr lang="fr-FR" sz="1100" b="1" spc="-10" dirty="0">
                <a:solidFill>
                  <a:srgbClr val="45B181"/>
                </a:solidFill>
                <a:latin typeface="Monsarrot"/>
                <a:cs typeface="Montserrat SemiBold"/>
              </a:rPr>
              <a:t> rendez-</a:t>
            </a:r>
            <a:r>
              <a:rPr lang="fr-FR" sz="1100" b="1" dirty="0">
                <a:solidFill>
                  <a:srgbClr val="45B181"/>
                </a:solidFill>
                <a:latin typeface="Monsarrot"/>
                <a:cs typeface="Montserrat SemiBold"/>
              </a:rPr>
              <a:t>vous</a:t>
            </a:r>
            <a:r>
              <a:rPr lang="fr-FR" sz="1100" b="1" spc="-10" dirty="0">
                <a:solidFill>
                  <a:srgbClr val="45B181"/>
                </a:solidFill>
                <a:latin typeface="Monsarrot"/>
                <a:cs typeface="Montserrat SemiBold"/>
              </a:rPr>
              <a:t> </a:t>
            </a:r>
            <a:r>
              <a:rPr lang="fr-FR" sz="1100" b="1" spc="-50" dirty="0">
                <a:solidFill>
                  <a:srgbClr val="45B181"/>
                </a:solidFill>
                <a:latin typeface="Monsarrot"/>
                <a:cs typeface="Montserrat SemiBold"/>
              </a:rPr>
              <a:t>:</a:t>
            </a:r>
            <a:endParaRPr lang="fr-FR" sz="1100" dirty="0">
              <a:latin typeface="Monsarrot"/>
              <a:cs typeface="Montserrat SemiBold"/>
            </a:endParaRPr>
          </a:p>
          <a:p>
            <a:pPr algn="just"/>
            <a:r>
              <a:rPr lang="fr-FR" sz="1100" dirty="0">
                <a:latin typeface="Arial"/>
                <a:ea typeface="MS Mincho"/>
                <a:cs typeface="Times New Roman"/>
              </a:rPr>
              <a:t>106, chemin </a:t>
            </a:r>
            <a:r>
              <a:rPr lang="fr-FR" sz="1100" dirty="0" err="1">
                <a:latin typeface="Arial"/>
                <a:ea typeface="MS Mincho"/>
                <a:cs typeface="Times New Roman"/>
              </a:rPr>
              <a:t>Lamandière</a:t>
            </a:r>
            <a:endParaRPr lang="fr-FR" sz="1100" dirty="0">
              <a:latin typeface="Arial"/>
              <a:ea typeface="MS Mincho"/>
              <a:cs typeface="Times New Roman"/>
            </a:endParaRPr>
          </a:p>
          <a:p>
            <a:pPr algn="just"/>
            <a:r>
              <a:rPr lang="fr-FR" sz="1100" dirty="0">
                <a:latin typeface="Arial"/>
                <a:ea typeface="MS Mincho"/>
                <a:cs typeface="Times New Roman"/>
              </a:rPr>
              <a:t>97437 Sainte-Anne </a:t>
            </a:r>
            <a:endParaRPr lang="fr-FR" sz="1100" dirty="0">
              <a:latin typeface="Arial"/>
              <a:ea typeface="MS Mincho" panose="02020609040205080304" pitchFamily="49" charset="-128"/>
              <a:cs typeface="Times New Roman" panose="02020603050405020304" pitchFamily="18" charset="0"/>
            </a:endParaRPr>
          </a:p>
          <a:p>
            <a:pPr fontAlgn="base"/>
            <a:r>
              <a:rPr lang="fr-FR" sz="1100" dirty="0">
                <a:latin typeface="Monsarrot"/>
                <a:cs typeface="Montserrat"/>
              </a:rPr>
              <a:t>A 8H ou 10H</a:t>
            </a:r>
          </a:p>
          <a:p>
            <a:pPr fontAlgn="base"/>
            <a:endParaRPr lang="fr-FR" sz="1100" dirty="0">
              <a:latin typeface="Monsarrot"/>
              <a:cs typeface="Montserrat"/>
            </a:endParaRPr>
          </a:p>
          <a:p>
            <a:pPr marL="12700">
              <a:lnSpc>
                <a:spcPct val="100000"/>
              </a:lnSpc>
            </a:pPr>
            <a:r>
              <a:rPr lang="fr-FR" sz="1100" b="1" dirty="0">
                <a:solidFill>
                  <a:srgbClr val="45B181"/>
                </a:solidFill>
                <a:latin typeface="Monsarrot"/>
                <a:cs typeface="Montserrat SemiBold"/>
              </a:rPr>
              <a:t>Durée</a:t>
            </a:r>
            <a:r>
              <a:rPr lang="fr-FR" sz="1100" b="1" spc="-20" dirty="0">
                <a:solidFill>
                  <a:srgbClr val="45B181"/>
                </a:solidFill>
                <a:latin typeface="Monsarrot"/>
                <a:cs typeface="Montserrat SemiBold"/>
              </a:rPr>
              <a:t> </a:t>
            </a:r>
            <a:r>
              <a:rPr lang="fr-FR" sz="1100" b="1" spc="-50" dirty="0">
                <a:solidFill>
                  <a:srgbClr val="45B181"/>
                </a:solidFill>
                <a:latin typeface="Monsarrot"/>
                <a:cs typeface="Montserrat SemiBold"/>
              </a:rPr>
              <a:t>:</a:t>
            </a:r>
            <a:endParaRPr lang="fr-FR" sz="1100" dirty="0">
              <a:latin typeface="Monsarrot"/>
              <a:cs typeface="Montserrat SemiBold"/>
            </a:endParaRPr>
          </a:p>
          <a:p>
            <a:pPr algn="just" defTabSz="914400" eaLnBrk="0" fontAlgn="base" hangingPunct="0">
              <a:spcBef>
                <a:spcPct val="0"/>
              </a:spcBef>
              <a:spcAft>
                <a:spcPct val="0"/>
              </a:spcAft>
            </a:pPr>
            <a:r>
              <a:rPr lang="fr-FR" sz="1100" dirty="0">
                <a:latin typeface="Monsarrot"/>
                <a:cs typeface="Montserrat"/>
              </a:rPr>
              <a:t>1 journée à partir de 8h00 ou de 10h00</a:t>
            </a:r>
            <a:endParaRPr lang="fr-FR" sz="1100" dirty="0">
              <a:latin typeface="Arial"/>
              <a:ea typeface="MS Mincho"/>
              <a:cs typeface="Arial"/>
            </a:endParaRPr>
          </a:p>
          <a:p>
            <a:pPr>
              <a:spcBef>
                <a:spcPts val="10"/>
              </a:spcBef>
            </a:pPr>
            <a:endParaRPr lang="fr-FR" sz="1100" dirty="0">
              <a:latin typeface="Monsarrot"/>
              <a:cs typeface="Montserrat"/>
            </a:endParaRPr>
          </a:p>
          <a:p>
            <a:pPr marL="12700">
              <a:lnSpc>
                <a:spcPct val="100000"/>
              </a:lnSpc>
              <a:spcBef>
                <a:spcPts val="5"/>
              </a:spcBef>
            </a:pPr>
            <a:r>
              <a:rPr lang="fr-FR" sz="1100" b="1" dirty="0">
                <a:solidFill>
                  <a:srgbClr val="45B181"/>
                </a:solidFill>
                <a:latin typeface="Monsarrot"/>
                <a:cs typeface="Montserrat SemiBold"/>
              </a:rPr>
              <a:t>Périodicité</a:t>
            </a:r>
            <a:r>
              <a:rPr lang="fr-FR" sz="1100" b="1" spc="-35" dirty="0">
                <a:solidFill>
                  <a:srgbClr val="45B181"/>
                </a:solidFill>
                <a:latin typeface="Monsarrot"/>
                <a:cs typeface="Montserrat SemiBold"/>
              </a:rPr>
              <a:t> </a:t>
            </a:r>
            <a:r>
              <a:rPr lang="fr-FR" sz="1100" b="1" spc="-50" dirty="0">
                <a:solidFill>
                  <a:srgbClr val="45B181"/>
                </a:solidFill>
                <a:latin typeface="Monsarrot"/>
                <a:cs typeface="Montserrat SemiBold"/>
              </a:rPr>
              <a:t>:</a:t>
            </a:r>
          </a:p>
          <a:p>
            <a:pPr marL="12700">
              <a:spcBef>
                <a:spcPts val="5"/>
              </a:spcBef>
            </a:pPr>
            <a:r>
              <a:rPr lang="fr-FR" sz="1100" dirty="0">
                <a:latin typeface="Monsarrot"/>
              </a:rPr>
              <a:t> </a:t>
            </a:r>
            <a:r>
              <a:rPr lang="fr-FR" altLang="fr-FR" sz="1100" dirty="0">
                <a:latin typeface="Arial"/>
                <a:ea typeface="MS Mincho"/>
                <a:cs typeface="Arial"/>
              </a:rPr>
              <a:t>Les samedis et dimanches</a:t>
            </a:r>
          </a:p>
          <a:p>
            <a:pPr marL="12700">
              <a:spcBef>
                <a:spcPts val="5"/>
              </a:spcBef>
            </a:pPr>
            <a:endParaRPr lang="fr-FR" sz="1100" dirty="0">
              <a:latin typeface="Monsarrot"/>
              <a:cs typeface="Montserrat SemiBold"/>
            </a:endParaRPr>
          </a:p>
          <a:p>
            <a:r>
              <a:rPr lang="fr-FR" sz="1100" b="1" dirty="0">
                <a:solidFill>
                  <a:srgbClr val="45B181"/>
                </a:solidFill>
                <a:latin typeface="Monsarrot"/>
                <a:cs typeface="Montserrat SemiBold"/>
              </a:rPr>
              <a:t>Tarifs</a:t>
            </a:r>
            <a:r>
              <a:rPr lang="fr-FR" sz="1100" b="1" spc="-20" dirty="0">
                <a:solidFill>
                  <a:srgbClr val="45B181"/>
                </a:solidFill>
                <a:latin typeface="Monsarrot"/>
                <a:cs typeface="Montserrat SemiBold"/>
              </a:rPr>
              <a:t> </a:t>
            </a:r>
            <a:r>
              <a:rPr lang="fr-FR" sz="1100" b="1" spc="-50" dirty="0">
                <a:solidFill>
                  <a:srgbClr val="45B181"/>
                </a:solidFill>
                <a:latin typeface="Monsarrot"/>
                <a:cs typeface="Montserrat SemiBold"/>
              </a:rPr>
              <a:t>:</a:t>
            </a:r>
            <a:endParaRPr lang="fr-FR" sz="1100" dirty="0">
              <a:latin typeface="Monsarrot"/>
              <a:ea typeface="MS Mincho" panose="02020609040205080304" pitchFamily="49" charset="-128"/>
              <a:cs typeface="Helvetica"/>
            </a:endParaRPr>
          </a:p>
          <a:p>
            <a:r>
              <a:rPr lang="fr-FR" sz="1100" dirty="0">
                <a:latin typeface="Arial"/>
                <a:ea typeface="MS Mincho"/>
                <a:cs typeface="Times New Roman"/>
              </a:rPr>
              <a:t>10€ / Adulte et 10€ / Enfant (5 à 10 ans). </a:t>
            </a:r>
          </a:p>
          <a:p>
            <a:r>
              <a:rPr lang="fr-FR" sz="1100" dirty="0">
                <a:latin typeface="Arial"/>
                <a:ea typeface="MS Mincho"/>
                <a:cs typeface="Times New Roman"/>
              </a:rPr>
              <a:t>Le tarif comprend l’atelier (facultatif), la visite et le déjeuner.</a:t>
            </a:r>
          </a:p>
          <a:p>
            <a:endParaRPr lang="fr-FR" sz="1100" kern="0" dirty="0">
              <a:latin typeface="Monsarrot"/>
              <a:cs typeface="Arial"/>
            </a:endParaRPr>
          </a:p>
          <a:p>
            <a:r>
              <a:rPr lang="fr-FR" sz="1100" b="1" dirty="0">
                <a:latin typeface="Arial" panose="020B0604020202020204" pitchFamily="34" charset="0"/>
                <a:cs typeface="Arial" panose="020B0604020202020204" pitchFamily="34" charset="0"/>
              </a:rPr>
              <a:t>A prévoir : </a:t>
            </a:r>
            <a:r>
              <a:rPr lang="fr-FR" sz="1100" dirty="0">
                <a:latin typeface="Arial" panose="020B0604020202020204" pitchFamily="34" charset="0"/>
                <a:ea typeface="MS Mincho"/>
                <a:cs typeface="Arial" panose="020B0604020202020204" pitchFamily="34" charset="0"/>
              </a:rPr>
              <a:t>Tenue sportive, vêtement de pluie,  crème solaire, casquette, vêtements et chaussures de rechange</a:t>
            </a:r>
            <a:endParaRPr lang="fr-FR" sz="1100" dirty="0">
              <a:latin typeface="Arial" panose="020B0604020202020204" pitchFamily="34" charset="0"/>
              <a:cs typeface="Arial" panose="020B0604020202020204" pitchFamily="34" charset="0"/>
            </a:endParaRPr>
          </a:p>
          <a:p>
            <a:pPr>
              <a:lnSpc>
                <a:spcPct val="100000"/>
              </a:lnSpc>
              <a:spcBef>
                <a:spcPts val="10"/>
              </a:spcBef>
            </a:pPr>
            <a:endParaRPr lang="fr-FR" sz="1100" dirty="0">
              <a:latin typeface="Monsarrot"/>
            </a:endParaRPr>
          </a:p>
        </p:txBody>
      </p:sp>
      <p:sp>
        <p:nvSpPr>
          <p:cNvPr id="28" name="object 7">
            <a:extLst>
              <a:ext uri="{FF2B5EF4-FFF2-40B4-BE49-F238E27FC236}">
                <a16:creationId xmlns:a16="http://schemas.microsoft.com/office/drawing/2014/main" id="{B8A32AB7-4505-A8BD-10EF-9C52DA295C67}"/>
              </a:ext>
            </a:extLst>
          </p:cNvPr>
          <p:cNvSpPr/>
          <p:nvPr>
            <p:custDataLst>
              <p:tags r:id="rId8"/>
            </p:custDataLst>
          </p:nvPr>
        </p:nvSpPr>
        <p:spPr>
          <a:xfrm>
            <a:off x="0" y="8971460"/>
            <a:ext cx="6858000" cy="172540"/>
          </a:xfrm>
          <a:custGeom>
            <a:avLst/>
            <a:gdLst/>
            <a:ahLst/>
            <a:cxnLst/>
            <a:rect l="l" t="t" r="r" b="b"/>
            <a:pathLst>
              <a:path w="7562850" h="261620">
                <a:moveTo>
                  <a:pt x="7562849" y="261008"/>
                </a:moveTo>
                <a:lnTo>
                  <a:pt x="0" y="261008"/>
                </a:lnTo>
                <a:lnTo>
                  <a:pt x="0" y="0"/>
                </a:lnTo>
                <a:lnTo>
                  <a:pt x="7562849" y="0"/>
                </a:lnTo>
                <a:lnTo>
                  <a:pt x="7562849" y="261008"/>
                </a:lnTo>
                <a:close/>
              </a:path>
            </a:pathLst>
          </a:custGeom>
          <a:solidFill>
            <a:srgbClr val="45B181"/>
          </a:solidFill>
        </p:spPr>
        <p:txBody>
          <a:bodyPr wrap="square" lIns="0" tIns="0" rIns="0" bIns="0" rtlCol="0"/>
          <a:lstStyle/>
          <a:p>
            <a:pPr algn="ctr"/>
            <a:r>
              <a:rPr lang="fr-FR" sz="800" dirty="0">
                <a:solidFill>
                  <a:schemeClr val="bg1">
                    <a:lumMod val="95000"/>
                  </a:schemeClr>
                </a:solidFill>
                <a:latin typeface="Montserrat"/>
                <a:cs typeface="Montserrat"/>
              </a:rPr>
              <a:t>Côté</a:t>
            </a:r>
            <a:r>
              <a:rPr lang="fr-FR" sz="800" spc="-15" dirty="0">
                <a:solidFill>
                  <a:schemeClr val="bg1">
                    <a:lumMod val="95000"/>
                  </a:schemeClr>
                </a:solidFill>
                <a:latin typeface="Montserrat"/>
                <a:cs typeface="Montserrat"/>
              </a:rPr>
              <a:t> </a:t>
            </a:r>
            <a:r>
              <a:rPr lang="fr-FR" sz="800" dirty="0">
                <a:solidFill>
                  <a:schemeClr val="bg1">
                    <a:lumMod val="95000"/>
                  </a:schemeClr>
                </a:solidFill>
                <a:latin typeface="Montserrat"/>
                <a:cs typeface="Montserrat"/>
              </a:rPr>
              <a:t>Est</a:t>
            </a:r>
            <a:r>
              <a:rPr lang="fr-FR" sz="800" spc="-10" dirty="0">
                <a:solidFill>
                  <a:schemeClr val="bg1">
                    <a:lumMod val="95000"/>
                  </a:schemeClr>
                </a:solidFill>
                <a:latin typeface="Montserrat"/>
                <a:cs typeface="Montserrat"/>
              </a:rPr>
              <a:t> </a:t>
            </a:r>
            <a:r>
              <a:rPr lang="fr-FR" sz="800" dirty="0">
                <a:solidFill>
                  <a:schemeClr val="bg1">
                    <a:lumMod val="95000"/>
                  </a:schemeClr>
                </a:solidFill>
                <a:latin typeface="Montserrat"/>
                <a:cs typeface="Montserrat"/>
              </a:rPr>
              <a:t>Réunion</a:t>
            </a:r>
            <a:r>
              <a:rPr lang="fr-FR" sz="800" spc="-10" dirty="0">
                <a:solidFill>
                  <a:schemeClr val="bg1">
                    <a:lumMod val="95000"/>
                  </a:schemeClr>
                </a:solidFill>
                <a:latin typeface="Montserrat"/>
                <a:cs typeface="Montserrat"/>
              </a:rPr>
              <a:t> </a:t>
            </a:r>
            <a:r>
              <a:rPr lang="fr-FR" sz="800" dirty="0">
                <a:solidFill>
                  <a:schemeClr val="bg1">
                    <a:lumMod val="95000"/>
                  </a:schemeClr>
                </a:solidFill>
                <a:latin typeface="Montserrat"/>
                <a:cs typeface="Montserrat"/>
              </a:rPr>
              <a:t>-</a:t>
            </a:r>
            <a:r>
              <a:rPr lang="fr-FR" sz="800" spc="-10" dirty="0">
                <a:solidFill>
                  <a:schemeClr val="bg1">
                    <a:lumMod val="95000"/>
                  </a:schemeClr>
                </a:solidFill>
                <a:latin typeface="Montserrat"/>
                <a:cs typeface="Montserrat"/>
              </a:rPr>
              <a:t> </a:t>
            </a:r>
            <a:r>
              <a:rPr lang="fr-FR" sz="800" dirty="0">
                <a:solidFill>
                  <a:schemeClr val="bg1">
                    <a:lumMod val="95000"/>
                  </a:schemeClr>
                </a:solidFill>
                <a:latin typeface="Montserrat"/>
                <a:cs typeface="Montserrat"/>
              </a:rPr>
              <a:t>IM</a:t>
            </a:r>
            <a:r>
              <a:rPr lang="fr-FR" sz="800" spc="-10" dirty="0">
                <a:solidFill>
                  <a:schemeClr val="bg1">
                    <a:lumMod val="95000"/>
                  </a:schemeClr>
                </a:solidFill>
                <a:latin typeface="Montserrat"/>
                <a:cs typeface="Montserrat"/>
              </a:rPr>
              <a:t> </a:t>
            </a:r>
            <a:r>
              <a:rPr lang="fr-FR" sz="800" dirty="0">
                <a:solidFill>
                  <a:schemeClr val="bg1">
                    <a:lumMod val="95000"/>
                  </a:schemeClr>
                </a:solidFill>
                <a:latin typeface="Montserrat"/>
                <a:cs typeface="Montserrat"/>
              </a:rPr>
              <a:t>:</a:t>
            </a:r>
            <a:r>
              <a:rPr lang="fr-FR" sz="800" spc="-15" dirty="0">
                <a:solidFill>
                  <a:schemeClr val="bg1">
                    <a:lumMod val="95000"/>
                  </a:schemeClr>
                </a:solidFill>
                <a:latin typeface="Montserrat"/>
                <a:cs typeface="Montserrat"/>
              </a:rPr>
              <a:t> </a:t>
            </a:r>
            <a:r>
              <a:rPr lang="fr-FR" sz="800" dirty="0">
                <a:solidFill>
                  <a:schemeClr val="bg1">
                    <a:lumMod val="95000"/>
                  </a:schemeClr>
                </a:solidFill>
                <a:latin typeface="Montserrat"/>
                <a:cs typeface="Montserrat"/>
              </a:rPr>
              <a:t>974150006</a:t>
            </a:r>
            <a:r>
              <a:rPr lang="fr-FR" sz="800" spc="-10" dirty="0">
                <a:solidFill>
                  <a:schemeClr val="bg1">
                    <a:lumMod val="95000"/>
                  </a:schemeClr>
                </a:solidFill>
                <a:latin typeface="Montserrat"/>
                <a:cs typeface="Montserrat"/>
              </a:rPr>
              <a:t> </a:t>
            </a:r>
            <a:r>
              <a:rPr lang="fr-FR" sz="800" dirty="0">
                <a:solidFill>
                  <a:schemeClr val="bg1">
                    <a:lumMod val="95000"/>
                  </a:schemeClr>
                </a:solidFill>
                <a:latin typeface="Montserrat"/>
                <a:cs typeface="Montserrat"/>
              </a:rPr>
              <a:t>/</a:t>
            </a:r>
            <a:r>
              <a:rPr lang="fr-FR" sz="800" spc="-10" dirty="0">
                <a:solidFill>
                  <a:schemeClr val="bg1">
                    <a:lumMod val="95000"/>
                  </a:schemeClr>
                </a:solidFill>
                <a:latin typeface="Montserrat"/>
                <a:cs typeface="Montserrat"/>
              </a:rPr>
              <a:t> </a:t>
            </a:r>
            <a:r>
              <a:rPr lang="fr-FR" sz="800" dirty="0">
                <a:solidFill>
                  <a:schemeClr val="bg1">
                    <a:lumMod val="95000"/>
                  </a:schemeClr>
                </a:solidFill>
                <a:latin typeface="Montserrat"/>
                <a:cs typeface="Montserrat"/>
              </a:rPr>
              <a:t>2</a:t>
            </a:r>
            <a:r>
              <a:rPr lang="fr-FR" sz="800" spc="-10" dirty="0">
                <a:solidFill>
                  <a:schemeClr val="bg1">
                    <a:lumMod val="95000"/>
                  </a:schemeClr>
                </a:solidFill>
                <a:latin typeface="Montserrat"/>
                <a:cs typeface="Montserrat"/>
              </a:rPr>
              <a:t> </a:t>
            </a:r>
            <a:r>
              <a:rPr lang="fr-FR" sz="800" dirty="0">
                <a:solidFill>
                  <a:schemeClr val="bg1">
                    <a:lumMod val="95000"/>
                  </a:schemeClr>
                </a:solidFill>
                <a:latin typeface="Montserrat"/>
                <a:cs typeface="Montserrat"/>
              </a:rPr>
              <a:t>rue</a:t>
            </a:r>
            <a:r>
              <a:rPr lang="fr-FR" sz="800" spc="-10" dirty="0">
                <a:solidFill>
                  <a:schemeClr val="bg1">
                    <a:lumMod val="95000"/>
                  </a:schemeClr>
                </a:solidFill>
                <a:latin typeface="Montserrat"/>
                <a:cs typeface="Montserrat"/>
              </a:rPr>
              <a:t> A</a:t>
            </a:r>
            <a:r>
              <a:rPr lang="fr-FR" sz="800" dirty="0">
                <a:solidFill>
                  <a:schemeClr val="bg1">
                    <a:lumMod val="95000"/>
                  </a:schemeClr>
                </a:solidFill>
                <a:latin typeface="Montserrat"/>
                <a:cs typeface="Montserrat"/>
              </a:rPr>
              <a:t>zéma,</a:t>
            </a:r>
            <a:r>
              <a:rPr lang="fr-FR" sz="800" spc="-10" dirty="0">
                <a:solidFill>
                  <a:schemeClr val="bg1">
                    <a:lumMod val="95000"/>
                  </a:schemeClr>
                </a:solidFill>
                <a:latin typeface="Montserrat"/>
                <a:cs typeface="Montserrat"/>
              </a:rPr>
              <a:t> </a:t>
            </a:r>
            <a:r>
              <a:rPr lang="fr-FR" sz="800" dirty="0">
                <a:solidFill>
                  <a:schemeClr val="bg1">
                    <a:lumMod val="95000"/>
                  </a:schemeClr>
                </a:solidFill>
                <a:latin typeface="Montserrat"/>
                <a:cs typeface="Montserrat"/>
              </a:rPr>
              <a:t>97412</a:t>
            </a:r>
            <a:r>
              <a:rPr lang="fr-FR" sz="800" spc="-15" dirty="0">
                <a:solidFill>
                  <a:schemeClr val="bg1">
                    <a:lumMod val="95000"/>
                  </a:schemeClr>
                </a:solidFill>
                <a:latin typeface="Montserrat"/>
                <a:cs typeface="Montserrat"/>
              </a:rPr>
              <a:t> </a:t>
            </a:r>
            <a:r>
              <a:rPr lang="fr-FR" sz="800" dirty="0">
                <a:solidFill>
                  <a:schemeClr val="bg1">
                    <a:lumMod val="95000"/>
                  </a:schemeClr>
                </a:solidFill>
                <a:latin typeface="Montserrat"/>
                <a:cs typeface="Montserrat"/>
              </a:rPr>
              <a:t>Rivière</a:t>
            </a:r>
            <a:r>
              <a:rPr lang="fr-FR" sz="800" spc="-10" dirty="0">
                <a:solidFill>
                  <a:schemeClr val="bg1">
                    <a:lumMod val="95000"/>
                  </a:schemeClr>
                </a:solidFill>
                <a:latin typeface="Montserrat"/>
                <a:cs typeface="Montserrat"/>
              </a:rPr>
              <a:t> </a:t>
            </a:r>
            <a:r>
              <a:rPr lang="fr-FR" sz="800" dirty="0">
                <a:solidFill>
                  <a:schemeClr val="bg1">
                    <a:lumMod val="95000"/>
                  </a:schemeClr>
                </a:solidFill>
                <a:latin typeface="Montserrat"/>
                <a:cs typeface="Montserrat"/>
              </a:rPr>
              <a:t>du</a:t>
            </a:r>
            <a:r>
              <a:rPr lang="fr-FR" sz="800" spc="-10" dirty="0">
                <a:solidFill>
                  <a:schemeClr val="bg1">
                    <a:lumMod val="95000"/>
                  </a:schemeClr>
                </a:solidFill>
                <a:latin typeface="Montserrat"/>
                <a:cs typeface="Montserrat"/>
              </a:rPr>
              <a:t> </a:t>
            </a:r>
            <a:r>
              <a:rPr lang="fr-FR" sz="800" dirty="0">
                <a:solidFill>
                  <a:schemeClr val="bg1">
                    <a:lumMod val="95000"/>
                  </a:schemeClr>
                </a:solidFill>
                <a:latin typeface="Montserrat"/>
                <a:cs typeface="Montserrat"/>
              </a:rPr>
              <a:t>mât</a:t>
            </a:r>
            <a:r>
              <a:rPr lang="fr-FR" sz="800" spc="-10" dirty="0">
                <a:solidFill>
                  <a:schemeClr val="bg1">
                    <a:lumMod val="95000"/>
                  </a:schemeClr>
                </a:solidFill>
                <a:latin typeface="Montserrat"/>
                <a:cs typeface="Montserrat"/>
              </a:rPr>
              <a:t> </a:t>
            </a:r>
            <a:r>
              <a:rPr lang="fr-FR" sz="800" dirty="0">
                <a:solidFill>
                  <a:schemeClr val="bg1">
                    <a:lumMod val="95000"/>
                  </a:schemeClr>
                </a:solidFill>
                <a:latin typeface="Montserrat"/>
                <a:cs typeface="Montserrat"/>
              </a:rPr>
              <a:t>les</a:t>
            </a:r>
            <a:r>
              <a:rPr lang="fr-FR" sz="800" spc="-10" dirty="0">
                <a:solidFill>
                  <a:schemeClr val="bg1">
                    <a:lumMod val="95000"/>
                  </a:schemeClr>
                </a:solidFill>
                <a:latin typeface="Montserrat"/>
                <a:cs typeface="Montserrat"/>
              </a:rPr>
              <a:t> </a:t>
            </a:r>
            <a:r>
              <a:rPr lang="fr-FR" sz="800" dirty="0">
                <a:solidFill>
                  <a:schemeClr val="bg1">
                    <a:lumMod val="95000"/>
                  </a:schemeClr>
                </a:solidFill>
                <a:latin typeface="Montserrat"/>
                <a:cs typeface="Montserrat"/>
              </a:rPr>
              <a:t>hauts,</a:t>
            </a:r>
            <a:r>
              <a:rPr lang="fr-FR" sz="800" spc="-10" dirty="0">
                <a:solidFill>
                  <a:schemeClr val="bg1">
                    <a:lumMod val="95000"/>
                  </a:schemeClr>
                </a:solidFill>
                <a:latin typeface="Montserrat"/>
                <a:cs typeface="Montserrat"/>
              </a:rPr>
              <a:t> Bras-</a:t>
            </a:r>
            <a:r>
              <a:rPr lang="fr-FR" sz="800" spc="-20" dirty="0">
                <a:solidFill>
                  <a:schemeClr val="bg1">
                    <a:lumMod val="95000"/>
                  </a:schemeClr>
                </a:solidFill>
                <a:latin typeface="Montserrat"/>
                <a:cs typeface="Montserrat"/>
              </a:rPr>
              <a:t>Panon</a:t>
            </a:r>
            <a:endParaRPr lang="fr-FR" sz="800" dirty="0">
              <a:solidFill>
                <a:schemeClr val="bg1">
                  <a:lumMod val="95000"/>
                </a:schemeClr>
              </a:solidFill>
              <a:latin typeface="Montserrat"/>
              <a:cs typeface="Montserrat"/>
            </a:endParaRPr>
          </a:p>
          <a:p>
            <a:endParaRPr dirty="0"/>
          </a:p>
        </p:txBody>
      </p:sp>
    </p:spTree>
    <p:extLst>
      <p:ext uri="{BB962C8B-B14F-4D97-AF65-F5344CB8AC3E}">
        <p14:creationId xmlns:p14="http://schemas.microsoft.com/office/powerpoint/2010/main" val="287333290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3.xml><?xml version="1.0" encoding="utf-8"?>
<p:tagLst xmlns:a="http://schemas.openxmlformats.org/drawingml/2006/main" xmlns:r="http://schemas.openxmlformats.org/officeDocument/2006/relationships" xmlns:p="http://schemas.openxmlformats.org/presentationml/2006/main">
  <p:tag name="NUM" val="3"/>
</p:tagLst>
</file>

<file path=ppt/tags/tag4.xml><?xml version="1.0" encoding="utf-8"?>
<p:tagLst xmlns:a="http://schemas.openxmlformats.org/drawingml/2006/main" xmlns:r="http://schemas.openxmlformats.org/officeDocument/2006/relationships" xmlns:p="http://schemas.openxmlformats.org/presentationml/2006/main">
  <p:tag name="NUM" val="5"/>
</p:tagLst>
</file>

<file path=ppt/tags/tag5.xml><?xml version="1.0" encoding="utf-8"?>
<p:tagLst xmlns:a="http://schemas.openxmlformats.org/drawingml/2006/main" xmlns:r="http://schemas.openxmlformats.org/officeDocument/2006/relationships" xmlns:p="http://schemas.openxmlformats.org/presentationml/2006/main">
  <p:tag name="NUM" val="6"/>
</p:tagLst>
</file>

<file path=ppt/tags/tag6.xml><?xml version="1.0" encoding="utf-8"?>
<p:tagLst xmlns:a="http://schemas.openxmlformats.org/drawingml/2006/main" xmlns:r="http://schemas.openxmlformats.org/officeDocument/2006/relationships" xmlns:p="http://schemas.openxmlformats.org/presentationml/2006/main">
  <p:tag name="NUM" val="6"/>
</p:tagLst>
</file>

<file path=ppt/tags/tag7.xml><?xml version="1.0" encoding="utf-8"?>
<p:tagLst xmlns:a="http://schemas.openxmlformats.org/drawingml/2006/main" xmlns:r="http://schemas.openxmlformats.org/officeDocument/2006/relationships" xmlns:p="http://schemas.openxmlformats.org/presentationml/2006/main">
  <p:tag name="NUM" val="2"/>
</p:tagLst>
</file>

<file path=ppt/tags/tag8.xml><?xml version="1.0" encoding="utf-8"?>
<p:tagLst xmlns:a="http://schemas.openxmlformats.org/drawingml/2006/main" xmlns:r="http://schemas.openxmlformats.org/officeDocument/2006/relationships" xmlns:p="http://schemas.openxmlformats.org/presentationml/2006/main">
  <p:tag name="NUM" val="6"/>
</p:tagLst>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1313</TotalTime>
  <Words>343</Words>
  <Application>Microsoft Office PowerPoint</Application>
  <PresentationFormat>Affichage à l'écran (4:3)</PresentationFormat>
  <Paragraphs>33</Paragraphs>
  <Slides>1</Slides>
  <Notes>0</Notes>
  <HiddenSlides>0</HiddenSlides>
  <MMClips>0</MMClips>
  <ScaleCrop>false</ScaleCrop>
  <HeadingPairs>
    <vt:vector size="6" baseType="variant">
      <vt:variant>
        <vt:lpstr>Polices utilisées</vt:lpstr>
      </vt:variant>
      <vt:variant>
        <vt:i4>10</vt:i4>
      </vt:variant>
      <vt:variant>
        <vt:lpstr>Thème</vt:lpstr>
      </vt:variant>
      <vt:variant>
        <vt:i4>1</vt:i4>
      </vt:variant>
      <vt:variant>
        <vt:lpstr>Titres des diapositives</vt:lpstr>
      </vt:variant>
      <vt:variant>
        <vt:i4>1</vt:i4>
      </vt:variant>
    </vt:vector>
  </HeadingPairs>
  <TitlesOfParts>
    <vt:vector size="12" baseType="lpstr">
      <vt:lpstr>Adobe Garamond Pro</vt:lpstr>
      <vt:lpstr>Arial</vt:lpstr>
      <vt:lpstr>Calibri</vt:lpstr>
      <vt:lpstr>Calibri Light</vt:lpstr>
      <vt:lpstr>Cambria</vt:lpstr>
      <vt:lpstr>Helvetica</vt:lpstr>
      <vt:lpstr>Monsarrot</vt:lpstr>
      <vt:lpstr>Montserrat</vt:lpstr>
      <vt:lpstr>Montserrat ExtraBold</vt:lpstr>
      <vt:lpstr>Times New Roman</vt:lpstr>
      <vt:lpstr>Thème Office</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ComputerOne</dc:creator>
  <cp:lastModifiedBy>Marie Line Vital</cp:lastModifiedBy>
  <cp:revision>243</cp:revision>
  <cp:lastPrinted>2018-02-06T07:09:30Z</cp:lastPrinted>
  <dcterms:created xsi:type="dcterms:W3CDTF">2017-07-31T05:31:59Z</dcterms:created>
  <dcterms:modified xsi:type="dcterms:W3CDTF">2024-03-06T06:15:35Z</dcterms:modified>
</cp:coreProperties>
</file>