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58000" cy="9144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5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Line Vital" userId="46d8db13-a16f-483a-9748-e744598f065c" providerId="ADAL" clId="{5D35A27C-6CAD-4DAA-A404-48C178F530F2}"/>
    <pc:docChg chg="undo custSel modSld">
      <pc:chgData name="Marie Line Vital" userId="46d8db13-a16f-483a-9748-e744598f065c" providerId="ADAL" clId="{5D35A27C-6CAD-4DAA-A404-48C178F530F2}" dt="2024-03-01T07:56:37.670" v="53" actId="20577"/>
      <pc:docMkLst>
        <pc:docMk/>
      </pc:docMkLst>
      <pc:sldChg chg="modSp mod">
        <pc:chgData name="Marie Line Vital" userId="46d8db13-a16f-483a-9748-e744598f065c" providerId="ADAL" clId="{5D35A27C-6CAD-4DAA-A404-48C178F530F2}" dt="2024-03-01T07:56:37.670" v="53" actId="20577"/>
        <pc:sldMkLst>
          <pc:docMk/>
          <pc:sldMk cId="0" sldId="256"/>
        </pc:sldMkLst>
        <pc:spChg chg="mod">
          <ac:chgData name="Marie Line Vital" userId="46d8db13-a16f-483a-9748-e744598f065c" providerId="ADAL" clId="{5D35A27C-6CAD-4DAA-A404-48C178F530F2}" dt="2024-02-23T12:12:59.966" v="41" actId="20577"/>
          <ac:spMkLst>
            <pc:docMk/>
            <pc:sldMk cId="0" sldId="256"/>
            <ac:spMk id="2" creationId="{088E66BD-C5E8-4FB0-BC6D-25644511678F}"/>
          </ac:spMkLst>
        </pc:spChg>
        <pc:spChg chg="mod">
          <ac:chgData name="Marie Line Vital" userId="46d8db13-a16f-483a-9748-e744598f065c" providerId="ADAL" clId="{5D35A27C-6CAD-4DAA-A404-48C178F530F2}" dt="2024-03-01T07:56:37.670" v="53" actId="20577"/>
          <ac:spMkLst>
            <pc:docMk/>
            <pc:sldMk cId="0" sldId="256"/>
            <ac:spMk id="8" creationId="{0131453F-BF33-C674-9A47-78D74388DB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Image 33"/>
          <p:cNvPicPr/>
          <p:nvPr/>
        </p:nvPicPr>
        <p:blipFill>
          <a:blip r:embed="rId2"/>
          <a:stretch/>
        </p:blipFill>
        <p:spPr>
          <a:xfrm>
            <a:off x="342720" y="2328840"/>
            <a:ext cx="6171840" cy="4924080"/>
          </a:xfrm>
          <a:prstGeom prst="rect">
            <a:avLst/>
          </a:prstGeom>
          <a:ln>
            <a:noFill/>
          </a:ln>
        </p:spPr>
      </p:pic>
      <p:pic>
        <p:nvPicPr>
          <p:cNvPr id="35" name="Image 34"/>
          <p:cNvPicPr/>
          <p:nvPr/>
        </p:nvPicPr>
        <p:blipFill>
          <a:blip r:embed="rId2"/>
          <a:stretch/>
        </p:blipFill>
        <p:spPr>
          <a:xfrm>
            <a:off x="342720" y="2328840"/>
            <a:ext cx="6171840" cy="492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spc="-1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spc="-1">
                <a:latin typeface="Arial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spc="-1">
                <a:latin typeface="Arial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spc="-1">
                <a:latin typeface="Arial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spc="-1">
                <a:latin typeface="Arial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Sixième niveau de plan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spc="-1">
                <a:latin typeface="Arial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63880" y="40680"/>
            <a:ext cx="169560" cy="33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7" name="CustomShape 2"/>
          <p:cNvSpPr/>
          <p:nvPr/>
        </p:nvSpPr>
        <p:spPr>
          <a:xfrm>
            <a:off x="230760" y="209880"/>
            <a:ext cx="396000" cy="4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4240" tIns="42120" rIns="84240" bIns="42120" anchor="ctr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111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Mincho"/>
              </a:rPr>
              <a:t>     </a:t>
            </a:r>
            <a:endParaRPr/>
          </a:p>
        </p:txBody>
      </p:sp>
      <p:sp>
        <p:nvSpPr>
          <p:cNvPr id="38" name="CustomShape 3"/>
          <p:cNvSpPr/>
          <p:nvPr/>
        </p:nvSpPr>
        <p:spPr>
          <a:xfrm>
            <a:off x="2416680" y="235080"/>
            <a:ext cx="3003480" cy="48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9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MS Mincho"/>
              </a:rPr>
              <a:t>Circuit des Cases Créoles à Hell-Bourg </a:t>
            </a:r>
            <a:endParaRPr/>
          </a:p>
        </p:txBody>
      </p:sp>
      <p:sp>
        <p:nvSpPr>
          <p:cNvPr id="39" name="CustomShape 4"/>
          <p:cNvSpPr/>
          <p:nvPr/>
        </p:nvSpPr>
        <p:spPr>
          <a:xfrm>
            <a:off x="135720" y="1192680"/>
            <a:ext cx="3073320" cy="30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1" name="CustomShape 11"/>
          <p:cNvSpPr/>
          <p:nvPr/>
        </p:nvSpPr>
        <p:spPr>
          <a:xfrm>
            <a:off x="2237400" y="92520"/>
            <a:ext cx="337788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E66BD-C5E8-4FB0-BC6D-25644511678F}"/>
              </a:ext>
            </a:extLst>
          </p:cNvPr>
          <p:cNvSpPr/>
          <p:nvPr/>
        </p:nvSpPr>
        <p:spPr>
          <a:xfrm>
            <a:off x="230760" y="3738274"/>
            <a:ext cx="3208587" cy="517064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fr-FR" sz="1100" dirty="0">
                <a:latin typeface="Monsarrot"/>
                <a:ea typeface="MS Mincho"/>
                <a:cs typeface="Arial"/>
              </a:rPr>
              <a:t>Vous êtes gourmand, amoureux du goût et par-dessus tout, vous souhaitez passer un agréable moment dans une ambiance détendue et conviviale ? </a:t>
            </a:r>
          </a:p>
          <a:p>
            <a:pPr algn="just"/>
            <a:r>
              <a:rPr lang="fr-FR" sz="1100" dirty="0">
                <a:latin typeface="Monsarrot"/>
                <a:ea typeface="MS Mincho"/>
                <a:cs typeface="Arial"/>
              </a:rPr>
              <a:t>Alors, venez participer à une journée sur le thème de </a:t>
            </a:r>
            <a:r>
              <a:rPr lang="fr-FR" sz="1100" b="1" dirty="0">
                <a:latin typeface="Monsarrot"/>
                <a:ea typeface="MS Mincho"/>
                <a:cs typeface="Arial"/>
              </a:rPr>
              <a:t>la cuisine créole réunionnaise</a:t>
            </a:r>
            <a:r>
              <a:rPr lang="fr-FR" sz="1100" dirty="0">
                <a:latin typeface="Monsarrot"/>
                <a:ea typeface="MS Mincho"/>
                <a:cs typeface="Arial"/>
              </a:rPr>
              <a:t>. </a:t>
            </a:r>
            <a:endParaRPr lang="fr-FR" sz="1100" dirty="0">
              <a:latin typeface="Monsarrot"/>
              <a:cs typeface="Arial"/>
            </a:endParaRPr>
          </a:p>
          <a:p>
            <a:pPr algn="just"/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Tonton </a:t>
            </a:r>
            <a:r>
              <a:rPr lang="fr-FR" sz="1100" dirty="0" err="1">
                <a:latin typeface="Monsarrot"/>
                <a:ea typeface="MS Mincho" panose="02020609040205080304" pitchFamily="49" charset="-128"/>
                <a:cs typeface="Arial"/>
              </a:rPr>
              <a:t>Dadi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, le propriétaire de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La </a:t>
            </a:r>
            <a:r>
              <a:rPr lang="fr-FR" sz="1100" b="1" dirty="0" err="1">
                <a:latin typeface="Monsarrot"/>
                <a:ea typeface="MS Mincho" panose="02020609040205080304" pitchFamily="49" charset="-128"/>
                <a:cs typeface="Arial"/>
              </a:rPr>
              <a:t>Sirandane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, vous offre la possibilité de réaliser des plats </a:t>
            </a:r>
            <a:r>
              <a:rPr lang="fr-FR" sz="1100" dirty="0" err="1">
                <a:latin typeface="Monsarrot"/>
                <a:ea typeface="MS Mincho" panose="02020609040205080304" pitchFamily="49" charset="-128"/>
                <a:cs typeface="Arial"/>
              </a:rPr>
              <a:t>lontan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 à travers des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ateliers culinaires 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participatifs.</a:t>
            </a:r>
          </a:p>
          <a:p>
            <a:pPr algn="just"/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Votre apprentissage débutera par un petit-déjeuner typique de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La Réunion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,  composé d’un </a:t>
            </a:r>
            <a:r>
              <a:rPr lang="fr-FR" sz="1100" b="1" dirty="0" err="1">
                <a:latin typeface="Monsarrot"/>
                <a:ea typeface="MS Mincho" panose="02020609040205080304" pitchFamily="49" charset="-128"/>
                <a:cs typeface="Arial"/>
              </a:rPr>
              <a:t>risofé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, et accompagné d’un succulent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café grillé 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(fait maison s’il vous plaît !).</a:t>
            </a:r>
          </a:p>
          <a:p>
            <a:pPr algn="just"/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Pour continuer sur une note 100%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créole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 et pour vous faire (re) découvrir les saveurs locales, vous attaquerez la réalisation des caris, rougails, gâteaux </a:t>
            </a:r>
            <a:r>
              <a:rPr lang="fr-FR" sz="1100" dirty="0" err="1">
                <a:latin typeface="Monsarrot"/>
                <a:ea typeface="MS Mincho" panose="02020609040205080304" pitchFamily="49" charset="-128"/>
                <a:cs typeface="Arial"/>
              </a:rPr>
              <a:t>péi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 et apéros, que vous pourrez ensuite déguster comme le veut la tradition, c’est-à-dire, dans une vanne en vacoa tressé, dans laquelle on dispose une feuille de bananier, aussi appelé « feuille figue » sur l’île.</a:t>
            </a:r>
          </a:p>
          <a:p>
            <a:pPr algn="just"/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Au rendez-vous, samoussas, bonbons piment, bouchons et bien sûr le fameux rhum arrangé maison ! Croyez-nous sur parole, vous ne serez plus où donner de la tête ! Enfin, pour clôturer ce moment d’échange et de partage, un dessert et un  «Ti </a:t>
            </a:r>
            <a:r>
              <a:rPr lang="fr-FR" sz="1100" dirty="0" err="1">
                <a:latin typeface="Monsarrot"/>
                <a:ea typeface="MS Mincho" panose="02020609040205080304" pitchFamily="49" charset="-128"/>
                <a:cs typeface="Arial"/>
              </a:rPr>
              <a:t>Yapana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 » vous seront offerts pour favoriser la digestion. Entre amis ou en famille, venez vivre cette </a:t>
            </a:r>
            <a:r>
              <a:rPr lang="fr-FR" sz="1100" b="1" dirty="0">
                <a:latin typeface="Monsarrot"/>
                <a:ea typeface="MS Mincho" panose="02020609040205080304" pitchFamily="49" charset="-128"/>
                <a:cs typeface="Arial"/>
              </a:rPr>
              <a:t>expérience authentique et culturelle</a:t>
            </a:r>
            <a:r>
              <a:rPr lang="fr-FR" sz="1100" dirty="0">
                <a:latin typeface="Monsarrot"/>
                <a:ea typeface="MS Mincho" panose="02020609040205080304" pitchFamily="49" charset="-128"/>
                <a:cs typeface="Arial"/>
              </a:rPr>
              <a:t> qui ravira vos papilles !</a:t>
            </a:r>
            <a:endParaRPr lang="fr-FR" sz="11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Monsarrot"/>
              <a:ea typeface="MS Mincho"/>
              <a:cs typeface="Arial"/>
            </a:endParaRPr>
          </a:p>
        </p:txBody>
      </p:sp>
      <p:pic>
        <p:nvPicPr>
          <p:cNvPr id="5" name="Picture 5" descr="Une image contenant personne, intérieur, alimentation, homme&#10;&#10;Description générée avec un niveau de confiance très élevé">
            <a:extLst>
              <a:ext uri="{FF2B5EF4-FFF2-40B4-BE49-F238E27FC236}">
                <a16:creationId xmlns:a16="http://schemas.microsoft.com/office/drawing/2014/main" id="{55B9A79C-C81F-45E4-8F49-EE7A2EC7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07" y="1203721"/>
            <a:ext cx="2649233" cy="1914935"/>
          </a:xfrm>
          <a:prstGeom prst="rect">
            <a:avLst/>
          </a:prstGeom>
        </p:spPr>
      </p:pic>
      <p:pic>
        <p:nvPicPr>
          <p:cNvPr id="7" name="Picture 7" descr="Une image contenant terrain, intérieur&#10;&#10;Description générée avec un niveau de confiance élevé">
            <a:extLst>
              <a:ext uri="{FF2B5EF4-FFF2-40B4-BE49-F238E27FC236}">
                <a16:creationId xmlns:a16="http://schemas.microsoft.com/office/drawing/2014/main" id="{45806325-EE51-4B20-A3C8-F687735C4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267" y="1191941"/>
            <a:ext cx="2670618" cy="2057254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198790BB-3307-17CC-B3A2-0CC11FE0889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8971460"/>
            <a:ext cx="6858000" cy="172540"/>
          </a:xfrm>
          <a:custGeom>
            <a:avLst/>
            <a:gdLst/>
            <a:ahLst/>
            <a:cxnLst/>
            <a:rect l="l" t="t" r="r" b="b"/>
            <a:pathLst>
              <a:path w="7562850" h="261620">
                <a:moveTo>
                  <a:pt x="7562849" y="261008"/>
                </a:moveTo>
                <a:lnTo>
                  <a:pt x="0" y="261008"/>
                </a:lnTo>
                <a:lnTo>
                  <a:pt x="0" y="0"/>
                </a:lnTo>
                <a:lnTo>
                  <a:pt x="7562849" y="0"/>
                </a:lnTo>
                <a:lnTo>
                  <a:pt x="7562849" y="261008"/>
                </a:lnTo>
                <a:close/>
              </a:path>
            </a:pathLst>
          </a:custGeom>
          <a:solidFill>
            <a:srgbClr val="45B181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Côté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Est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Réunion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-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IM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: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974150006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/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2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rue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A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zéma,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97412</a:t>
            </a:r>
            <a:r>
              <a:rPr lang="fr-FR" sz="800" spc="-15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Rivière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du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mât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les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</a:t>
            </a:r>
            <a:r>
              <a:rPr lang="fr-FR" sz="80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hauts,</a:t>
            </a:r>
            <a:r>
              <a:rPr lang="fr-FR" sz="800" spc="-1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 Bras-</a:t>
            </a:r>
            <a:r>
              <a:rPr lang="fr-FR" sz="800" spc="-20" dirty="0">
                <a:solidFill>
                  <a:schemeClr val="bg1">
                    <a:lumMod val="95000"/>
                  </a:schemeClr>
                </a:solidFill>
                <a:latin typeface="Montserrat"/>
                <a:cs typeface="Montserrat"/>
              </a:rPr>
              <a:t>Panon</a:t>
            </a:r>
            <a:endParaRPr lang="fr-FR" sz="800" dirty="0">
              <a:solidFill>
                <a:schemeClr val="bg1">
                  <a:lumMod val="95000"/>
                </a:schemeClr>
              </a:solidFill>
              <a:latin typeface="Montserrat"/>
              <a:cs typeface="Montserrat"/>
            </a:endParaRPr>
          </a:p>
          <a:p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E1A1DAA-B34F-3182-8579-A88BB4E9179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66127" y="3586564"/>
            <a:ext cx="3338505" cy="514308"/>
          </a:xfrm>
          <a:prstGeom prst="rect">
            <a:avLst/>
          </a:prstGeom>
          <a:solidFill>
            <a:srgbClr val="45B181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179195" marR="777875" indent="-83820" algn="ctr">
              <a:lnSpc>
                <a:spcPct val="116199"/>
              </a:lnSpc>
            </a:pPr>
            <a:r>
              <a:rPr sz="900" b="1" dirty="0">
                <a:solidFill>
                  <a:srgbClr val="FFFFFF"/>
                </a:solidFill>
                <a:latin typeface="Montserrat"/>
                <a:cs typeface="Montserrat"/>
              </a:rPr>
              <a:t>MODALIT</a:t>
            </a:r>
            <a:r>
              <a:rPr lang="fr-FR" sz="900" b="1" dirty="0">
                <a:solidFill>
                  <a:srgbClr val="FFFFFF"/>
                </a:solidFill>
                <a:latin typeface="Montserrat"/>
                <a:cs typeface="Montserrat"/>
              </a:rPr>
              <a:t>ÉS</a:t>
            </a:r>
            <a:r>
              <a:rPr lang="fr-FR" sz="900" b="1" spc="-4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FFFFFF"/>
                </a:solidFill>
                <a:latin typeface="Montserrat"/>
                <a:cs typeface="Montserrat"/>
              </a:rPr>
              <a:t>DE </a:t>
            </a:r>
            <a:r>
              <a:rPr sz="900" b="1" spc="-10" dirty="0">
                <a:solidFill>
                  <a:srgbClr val="FFFFFF"/>
                </a:solidFill>
                <a:latin typeface="Montserrat"/>
                <a:cs typeface="Montserrat"/>
              </a:rPr>
              <a:t>RÉSERVATION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31453F-BF33-C674-9A47-78D74388DB85}"/>
              </a:ext>
            </a:extLst>
          </p:cNvPr>
          <p:cNvSpPr txBox="1"/>
          <p:nvPr/>
        </p:nvSpPr>
        <p:spPr>
          <a:xfrm>
            <a:off x="3428933" y="4225677"/>
            <a:ext cx="33756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285"/>
              </a:spcBef>
            </a:pPr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Lieu/Horaire</a:t>
            </a:r>
            <a:r>
              <a:rPr lang="fr-FR" sz="1100" b="1" spc="-20" dirty="0">
                <a:solidFill>
                  <a:srgbClr val="45B181"/>
                </a:solidFill>
                <a:latin typeface="Monsarrot"/>
                <a:cs typeface="Montserrat SemiBold"/>
              </a:rPr>
              <a:t> </a:t>
            </a:r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de</a:t>
            </a:r>
            <a:r>
              <a:rPr lang="fr-FR" sz="1100" b="1" spc="-10" dirty="0">
                <a:solidFill>
                  <a:srgbClr val="45B181"/>
                </a:solidFill>
                <a:latin typeface="Monsarrot"/>
                <a:cs typeface="Montserrat SemiBold"/>
              </a:rPr>
              <a:t> rendez-</a:t>
            </a:r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vous</a:t>
            </a:r>
            <a:r>
              <a:rPr lang="fr-FR" sz="1100" b="1" spc="-10" dirty="0">
                <a:solidFill>
                  <a:srgbClr val="45B181"/>
                </a:solidFill>
                <a:latin typeface="Monsarro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arrot"/>
                <a:cs typeface="Montserrat SemiBold"/>
              </a:rPr>
              <a:t>:</a:t>
            </a:r>
            <a:endParaRPr lang="fr-FR" sz="1100" dirty="0">
              <a:latin typeface="Monsarrot"/>
              <a:cs typeface="Montserrat SemiBold"/>
            </a:endParaRPr>
          </a:p>
          <a:p>
            <a:pPr algn="just"/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S Mincho"/>
                <a:cs typeface="Arial"/>
              </a:rPr>
              <a:t>39 A chemin </a:t>
            </a:r>
            <a:r>
              <a:rPr lang="fr-FR" sz="11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S Mincho"/>
                <a:cs typeface="Arial"/>
              </a:rPr>
              <a:t>Vidot</a:t>
            </a: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S Mincho"/>
                <a:cs typeface="Arial"/>
              </a:rPr>
              <a:t>, 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S Mincho"/>
                <a:cs typeface="Arial"/>
              </a:rPr>
              <a:t>l'Abondance,</a:t>
            </a:r>
            <a:endParaRPr lang="fr-FR" sz="1100" dirty="0">
              <a:latin typeface="+mj-lt"/>
              <a:cs typeface="Arial"/>
            </a:endParaRPr>
          </a:p>
          <a:p>
            <a:pPr algn="just"/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MS Mincho"/>
                <a:cs typeface="Arial"/>
              </a:rPr>
              <a:t>Saint-Benoît</a:t>
            </a:r>
            <a:endParaRPr lang="fr-FR" sz="1100" dirty="0">
              <a:latin typeface="+mj-lt"/>
              <a:cs typeface="Arial"/>
            </a:endParaRPr>
          </a:p>
          <a:p>
            <a:pPr fontAlgn="base"/>
            <a:r>
              <a:rPr lang="fr-FR" sz="1100" dirty="0">
                <a:latin typeface="+mj-lt"/>
                <a:cs typeface="Montserrat"/>
              </a:rPr>
              <a:t>A 8H30</a:t>
            </a:r>
          </a:p>
          <a:p>
            <a:pPr fontAlgn="base"/>
            <a:endParaRPr lang="fr-FR" sz="1100" dirty="0">
              <a:latin typeface="Monsarro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Durée</a:t>
            </a:r>
            <a:r>
              <a:rPr lang="fr-FR" sz="1100" b="1" spc="-20" dirty="0">
                <a:solidFill>
                  <a:srgbClr val="45B181"/>
                </a:solidFill>
                <a:latin typeface="Monsarro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arrot"/>
                <a:cs typeface="Montserrat SemiBold"/>
              </a:rPr>
              <a:t>:</a:t>
            </a:r>
            <a:endParaRPr lang="fr-FR" sz="1100" dirty="0">
              <a:latin typeface="Monsarrot"/>
              <a:cs typeface="Montserrat SemiBold"/>
            </a:endParaRPr>
          </a:p>
          <a:p>
            <a:pPr>
              <a:spcBef>
                <a:spcPts val="10"/>
              </a:spcBef>
            </a:pP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8H30 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à </a:t>
            </a: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15H00</a:t>
            </a:r>
            <a:endParaRPr lang="fr-FR" sz="1100" dirty="0">
              <a:latin typeface="Monsarro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Périodicité</a:t>
            </a:r>
            <a:r>
              <a:rPr lang="fr-FR" sz="1100" b="1" spc="-35" dirty="0">
                <a:solidFill>
                  <a:srgbClr val="45B181"/>
                </a:solidFill>
                <a:latin typeface="Monsarro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arrot"/>
                <a:cs typeface="Montserrat SemiBold"/>
              </a:rPr>
              <a:t>:</a:t>
            </a:r>
          </a:p>
          <a:p>
            <a:pPr marL="12700">
              <a:spcBef>
                <a:spcPts val="5"/>
              </a:spcBef>
            </a:pP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Les mercredis, jeudis, vendredis, et samedis</a:t>
            </a:r>
          </a:p>
          <a:p>
            <a:pPr marL="12700">
              <a:spcBef>
                <a:spcPts val="5"/>
              </a:spcBef>
            </a:pPr>
            <a:endParaRPr lang="fr-FR" sz="1100" dirty="0">
              <a:latin typeface="Monsarrot"/>
              <a:cs typeface="Montserrat SemiBold"/>
            </a:endParaRPr>
          </a:p>
          <a:p>
            <a:r>
              <a:rPr lang="fr-FR" sz="1100" b="1" dirty="0">
                <a:solidFill>
                  <a:srgbClr val="45B181"/>
                </a:solidFill>
                <a:latin typeface="Monsarrot"/>
                <a:cs typeface="Montserrat SemiBold"/>
              </a:rPr>
              <a:t>Tarifs</a:t>
            </a:r>
            <a:r>
              <a:rPr lang="fr-FR" sz="1100" b="1" spc="-20" dirty="0">
                <a:solidFill>
                  <a:srgbClr val="45B181"/>
                </a:solidFill>
                <a:latin typeface="Monsarrot"/>
                <a:cs typeface="Montserrat SemiBold"/>
              </a:rPr>
              <a:t> </a:t>
            </a:r>
            <a:r>
              <a:rPr lang="fr-FR" sz="1100" b="1" spc="-50" dirty="0">
                <a:solidFill>
                  <a:srgbClr val="45B181"/>
                </a:solidFill>
                <a:latin typeface="Monsarrot"/>
                <a:cs typeface="Montserrat SemiBold"/>
              </a:rPr>
              <a:t>:</a:t>
            </a:r>
            <a:endParaRPr lang="fr-FR" sz="1100" dirty="0">
              <a:latin typeface="Monsarrot"/>
              <a:ea typeface="MS Mincho" panose="02020609040205080304" pitchFamily="49" charset="-128"/>
              <a:cs typeface="Helvetica"/>
            </a:endParaRPr>
          </a:p>
          <a:p>
            <a:r>
              <a:rPr lang="fr-FR" sz="1100" spc="-1" dirty="0">
                <a:uFill>
                  <a:solidFill>
                    <a:srgbClr val="FFFFFF"/>
                  </a:solidFill>
                </a:uFill>
                <a:ea typeface="MS Mincho"/>
              </a:rPr>
              <a:t>10 €/Adulte et 10€/Enfant</a:t>
            </a:r>
          </a:p>
          <a:p>
            <a:r>
              <a:rPr lang="fr-FR" sz="1100" spc="-1" dirty="0">
                <a:uFill>
                  <a:solidFill>
                    <a:srgbClr val="FFFFFF"/>
                  </a:solidFill>
                </a:uFill>
                <a:ea typeface="MS Mincho"/>
              </a:rPr>
              <a:t>(de 5 à 8 ans)</a:t>
            </a:r>
          </a:p>
          <a:p>
            <a:r>
              <a:rPr lang="fr-FR" sz="1100" spc="-1" dirty="0">
                <a:uFill>
                  <a:solidFill>
                    <a:srgbClr val="FFFFFF"/>
                  </a:solidFill>
                </a:uFill>
                <a:ea typeface="MS Mincho"/>
              </a:rPr>
              <a:t>Le tarif comprend l’atelier participatif et le repas.</a:t>
            </a:r>
          </a:p>
          <a:p>
            <a:endParaRPr lang="fr-FR" sz="1100" dirty="0">
              <a:latin typeface="Monsarrot"/>
            </a:endParaRPr>
          </a:p>
          <a:p>
            <a:r>
              <a:rPr lang="fr-FR" sz="1100" b="1" u="sng" dirty="0">
                <a:latin typeface="Arial"/>
                <a:ea typeface="MS Mincho"/>
                <a:cs typeface="Times New Roman"/>
              </a:rPr>
              <a:t>Autres suggestions de visites guidées dans l’Est</a:t>
            </a:r>
          </a:p>
          <a:p>
            <a:endParaRPr lang="fr-FR" sz="1100" dirty="0">
              <a:latin typeface="Arial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4480">
              <a:buFont typeface="Arial"/>
              <a:buChar char="•"/>
            </a:pP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Visite d’un temple hindou </a:t>
            </a:r>
            <a:r>
              <a:rPr lang="fr-FR" sz="11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Maryen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 </a:t>
            </a:r>
            <a:r>
              <a:rPr lang="fr-FR" sz="11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Peroumal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 à</a:t>
            </a:r>
            <a:r>
              <a:rPr lang="fr-FR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 </a:t>
            </a:r>
            <a:r>
              <a:rPr lang="fr-FR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Saint-André</a:t>
            </a:r>
            <a:endParaRPr lang="fr-FR" sz="1100" dirty="0">
              <a:latin typeface="Arial"/>
              <a:cs typeface="Arial"/>
            </a:endParaRPr>
          </a:p>
          <a:p>
            <a:pPr marL="285750" indent="-284480">
              <a:buFont typeface="Arial"/>
              <a:buChar char="•"/>
            </a:pPr>
            <a:r>
              <a:rPr lang="fr-FR" sz="1100" spc="-1" dirty="0">
                <a:uFill>
                  <a:solidFill>
                    <a:srgbClr val="FFFFFF"/>
                  </a:solidFill>
                </a:uFill>
                <a:latin typeface="Arial"/>
                <a:ea typeface="MS Mincho"/>
                <a:cs typeface="Arial"/>
              </a:rPr>
              <a:t>Balades thématiques à la Plaine des Palmistes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1100" dirty="0">
              <a:latin typeface="Monsarro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76D603-19C3-A292-CA76-42E7C5FA26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986" y="320511"/>
            <a:ext cx="456559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  <a:latin typeface="Montserrat ExtraBold" panose="00000900000000000000" pitchFamily="2" charset="0"/>
                <a:ea typeface="MS Mincho"/>
                <a:cs typeface="Times New Roman"/>
              </a:rPr>
              <a:t>Découverte de la cuisine réunionnaise </a:t>
            </a:r>
            <a:endParaRPr lang="fr-FR" sz="2000" b="1" dirty="0">
              <a:latin typeface="Cambria"/>
              <a:ea typeface="MS Mincho"/>
              <a:cs typeface="Times New Roman"/>
            </a:endParaRPr>
          </a:p>
        </p:txBody>
      </p:sp>
      <p:pic>
        <p:nvPicPr>
          <p:cNvPr id="12" name="Image 11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E5AABDBF-F5C1-F51F-D29C-2597F9780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40" y="125914"/>
            <a:ext cx="1686160" cy="819264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3087714-5CAF-ABDA-0144-3FC88526B4DC}"/>
              </a:ext>
            </a:extLst>
          </p:cNvPr>
          <p:cNvCxnSpPr>
            <a:cxnSpLocks/>
          </p:cNvCxnSpPr>
          <p:nvPr/>
        </p:nvCxnSpPr>
        <p:spPr>
          <a:xfrm>
            <a:off x="135085" y="1099078"/>
            <a:ext cx="65878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359</Words>
  <Application>Microsoft Office PowerPoint</Application>
  <PresentationFormat>Affichage à l'écran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MS Mincho</vt:lpstr>
      <vt:lpstr>Arial</vt:lpstr>
      <vt:lpstr>Cambria</vt:lpstr>
      <vt:lpstr>Monsarrot</vt:lpstr>
      <vt:lpstr>Montserrat</vt:lpstr>
      <vt:lpstr>Montserrat ExtraBold</vt:lpstr>
      <vt:lpstr>Symbol</vt:lpstr>
      <vt:lpstr>Times New Roman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ComputerOne</dc:creator>
  <cp:lastModifiedBy>Marie Line Vital</cp:lastModifiedBy>
  <cp:revision>71</cp:revision>
  <cp:lastPrinted>2018-02-06T07:09:30Z</cp:lastPrinted>
  <dcterms:created xsi:type="dcterms:W3CDTF">2017-07-31T05:31:59Z</dcterms:created>
  <dcterms:modified xsi:type="dcterms:W3CDTF">2024-03-01T07:56:42Z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